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2" r:id="rId5"/>
    <p:sldMasterId id="2147493631" r:id="rId6"/>
  </p:sldMasterIdLst>
  <p:notesMasterIdLst>
    <p:notesMasterId r:id="rId87"/>
  </p:notesMasterIdLst>
  <p:handoutMasterIdLst>
    <p:handoutMasterId r:id="rId88"/>
  </p:handoutMasterIdLst>
  <p:sldIdLst>
    <p:sldId id="854" r:id="rId7"/>
    <p:sldId id="1047" r:id="rId8"/>
    <p:sldId id="1051" r:id="rId9"/>
    <p:sldId id="1052" r:id="rId10"/>
    <p:sldId id="1075" r:id="rId11"/>
    <p:sldId id="1077" r:id="rId12"/>
    <p:sldId id="1078" r:id="rId13"/>
    <p:sldId id="984" r:id="rId14"/>
    <p:sldId id="985" r:id="rId15"/>
    <p:sldId id="986" r:id="rId16"/>
    <p:sldId id="1079" r:id="rId17"/>
    <p:sldId id="1080" r:id="rId18"/>
    <p:sldId id="1071" r:id="rId19"/>
    <p:sldId id="1085" r:id="rId20"/>
    <p:sldId id="1081" r:id="rId21"/>
    <p:sldId id="1082" r:id="rId22"/>
    <p:sldId id="1072" r:id="rId23"/>
    <p:sldId id="355" r:id="rId24"/>
    <p:sldId id="982" r:id="rId25"/>
    <p:sldId id="983" r:id="rId26"/>
    <p:sldId id="1083" r:id="rId27"/>
    <p:sldId id="987" r:id="rId28"/>
    <p:sldId id="359" r:id="rId29"/>
    <p:sldId id="360" r:id="rId30"/>
    <p:sldId id="361" r:id="rId31"/>
    <p:sldId id="362" r:id="rId32"/>
    <p:sldId id="1084" r:id="rId33"/>
    <p:sldId id="388" r:id="rId34"/>
    <p:sldId id="1088" r:id="rId35"/>
    <p:sldId id="389" r:id="rId36"/>
    <p:sldId id="390" r:id="rId37"/>
    <p:sldId id="391" r:id="rId38"/>
    <p:sldId id="1089" r:id="rId39"/>
    <p:sldId id="392" r:id="rId40"/>
    <p:sldId id="393" r:id="rId41"/>
    <p:sldId id="394" r:id="rId42"/>
    <p:sldId id="395" r:id="rId43"/>
    <p:sldId id="396" r:id="rId44"/>
    <p:sldId id="1001" r:id="rId45"/>
    <p:sldId id="1086" r:id="rId46"/>
    <p:sldId id="563" r:id="rId47"/>
    <p:sldId id="564" r:id="rId48"/>
    <p:sldId id="565" r:id="rId49"/>
    <p:sldId id="566" r:id="rId50"/>
    <p:sldId id="567" r:id="rId51"/>
    <p:sldId id="568" r:id="rId52"/>
    <p:sldId id="440" r:id="rId53"/>
    <p:sldId id="447" r:id="rId54"/>
    <p:sldId id="448" r:id="rId55"/>
    <p:sldId id="449" r:id="rId56"/>
    <p:sldId id="1005" r:id="rId57"/>
    <p:sldId id="1087" r:id="rId58"/>
    <p:sldId id="1008" r:id="rId59"/>
    <p:sldId id="1010" r:id="rId60"/>
    <p:sldId id="1009" r:id="rId61"/>
    <p:sldId id="403" r:id="rId62"/>
    <p:sldId id="1011" r:id="rId63"/>
    <p:sldId id="1019" r:id="rId64"/>
    <p:sldId id="370" r:id="rId65"/>
    <p:sldId id="1015" r:id="rId66"/>
    <p:sldId id="1017" r:id="rId67"/>
    <p:sldId id="1018" r:id="rId68"/>
    <p:sldId id="1020" r:id="rId69"/>
    <p:sldId id="371" r:id="rId70"/>
    <p:sldId id="402" r:id="rId71"/>
    <p:sldId id="373" r:id="rId72"/>
    <p:sldId id="374" r:id="rId73"/>
    <p:sldId id="375" r:id="rId74"/>
    <p:sldId id="376" r:id="rId75"/>
    <p:sldId id="377" r:id="rId76"/>
    <p:sldId id="378" r:id="rId77"/>
    <p:sldId id="379" r:id="rId78"/>
    <p:sldId id="1021" r:id="rId79"/>
    <p:sldId id="1022" r:id="rId80"/>
    <p:sldId id="382" r:id="rId81"/>
    <p:sldId id="383" r:id="rId82"/>
    <p:sldId id="384" r:id="rId83"/>
    <p:sldId id="385" r:id="rId84"/>
    <p:sldId id="386" r:id="rId85"/>
    <p:sldId id="387"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78"/>
    <p:restoredTop sz="96793"/>
  </p:normalViewPr>
  <p:slideViewPr>
    <p:cSldViewPr snapToObjects="1">
      <p:cViewPr varScale="1">
        <p:scale>
          <a:sx n="212" d="100"/>
          <a:sy n="212" d="100"/>
        </p:scale>
        <p:origin x="616"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viewProps" Target="viewProp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10/1/21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10/1/21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10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06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1901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25283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7755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417513" y="703263"/>
            <a:ext cx="6162675"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417513" y="703263"/>
            <a:ext cx="6162675"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5C62BF7-9C63-497B-BAE2-5CB77526CD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5170" name="Rectangle 2"/>
          <p:cNvSpPr>
            <a:spLocks noGrp="1" noRot="1" noChangeAspect="1" noChangeArrowheads="1" noTextEdit="1"/>
          </p:cNvSpPr>
          <p:nvPr>
            <p:ph type="sldImg"/>
          </p:nvPr>
        </p:nvSpPr>
        <p:spPr>
          <a:xfrm>
            <a:off x="1187450" y="703263"/>
            <a:ext cx="4622800" cy="3467100"/>
          </a:xfrm>
          <a:ln/>
        </p:spPr>
      </p:sp>
      <p:sp>
        <p:nvSpPr>
          <p:cNvPr id="13517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37463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D5F1561-909F-45CB-8FAD-BF76CD5398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3767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37488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9619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23328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0193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133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417513" y="703263"/>
            <a:ext cx="6162675"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6689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35601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710681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69519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4107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14130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1788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417513" y="703263"/>
            <a:ext cx="6162675"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002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7AE236B-D748-4441-B842-77E0AEB2470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22757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5323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226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2941737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p:cNvSpPr>
            <a:spLocks noGrp="1" noRot="1" noChangeAspect="1" noChangeArrowheads="1" noTextEdit="1"/>
          </p:cNvSpPr>
          <p:nvPr>
            <p:ph type="sldImg"/>
          </p:nvPr>
        </p:nvSpPr>
        <p:spPr>
          <a:xfrm>
            <a:off x="417513" y="703263"/>
            <a:ext cx="6162675" cy="3467100"/>
          </a:xfrm>
          <a:ln/>
        </p:spPr>
      </p:sp>
      <p:sp>
        <p:nvSpPr>
          <p:cNvPr id="11059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85118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990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p:cNvSpPr>
            <a:spLocks noGrp="1" noRot="1" noChangeAspect="1" noChangeArrowheads="1" noTextEdit="1"/>
          </p:cNvSpPr>
          <p:nvPr>
            <p:ph type="sldImg"/>
          </p:nvPr>
        </p:nvSpPr>
        <p:spPr>
          <a:xfrm>
            <a:off x="1187450" y="703263"/>
            <a:ext cx="4622800" cy="3467100"/>
          </a:xfrm>
          <a:ln/>
        </p:spPr>
      </p:sp>
      <p:sp>
        <p:nvSpPr>
          <p:cNvPr id="11776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50646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p:cNvSpPr>
            <a:spLocks noGrp="1" noRot="1" noChangeAspect="1" noChangeArrowheads="1" noTextEdit="1"/>
          </p:cNvSpPr>
          <p:nvPr>
            <p:ph type="sldImg"/>
          </p:nvPr>
        </p:nvSpPr>
        <p:spPr>
          <a:xfrm>
            <a:off x="1187450" y="703263"/>
            <a:ext cx="4622800" cy="3467100"/>
          </a:xfrm>
          <a:ln/>
        </p:spPr>
      </p:sp>
      <p:sp>
        <p:nvSpPr>
          <p:cNvPr id="1187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10672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05407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p:cNvSpPr>
            <a:spLocks noGrp="1" noRot="1" noChangeAspect="1" noChangeArrowheads="1" noTextEdit="1"/>
          </p:cNvSpPr>
          <p:nvPr>
            <p:ph type="sldImg"/>
          </p:nvPr>
        </p:nvSpPr>
        <p:spPr>
          <a:xfrm>
            <a:off x="1187450" y="703263"/>
            <a:ext cx="4622800" cy="3467100"/>
          </a:xfrm>
          <a:ln/>
        </p:spPr>
      </p:sp>
      <p:sp>
        <p:nvSpPr>
          <p:cNvPr id="1198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66239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p:cNvSpPr>
            <a:spLocks noGrp="1" noRot="1" noChangeAspect="1" noChangeArrowheads="1" noTextEdit="1"/>
          </p:cNvSpPr>
          <p:nvPr>
            <p:ph type="sldImg"/>
          </p:nvPr>
        </p:nvSpPr>
        <p:spPr>
          <a:xfrm>
            <a:off x="1187450" y="703263"/>
            <a:ext cx="4622800" cy="3467100"/>
          </a:xfrm>
          <a:ln/>
        </p:spPr>
      </p:sp>
      <p:sp>
        <p:nvSpPr>
          <p:cNvPr id="1208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23620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p:cNvSpPr>
            <a:spLocks noGrp="1" noRot="1" noChangeAspect="1" noChangeArrowheads="1" noTextEdit="1"/>
          </p:cNvSpPr>
          <p:nvPr>
            <p:ph type="sldImg"/>
          </p:nvPr>
        </p:nvSpPr>
        <p:spPr>
          <a:xfrm>
            <a:off x="1187450" y="703263"/>
            <a:ext cx="4622800" cy="3467100"/>
          </a:xfrm>
          <a:ln/>
        </p:spPr>
      </p:sp>
      <p:sp>
        <p:nvSpPr>
          <p:cNvPr id="12185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3207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p:cNvSpPr>
            <a:spLocks noGrp="1" noRot="1" noChangeAspect="1" noChangeArrowheads="1" noTextEdit="1"/>
          </p:cNvSpPr>
          <p:nvPr>
            <p:ph type="sldImg"/>
          </p:nvPr>
        </p:nvSpPr>
        <p:spPr>
          <a:xfrm>
            <a:off x="1187450" y="703263"/>
            <a:ext cx="4622800" cy="3467100"/>
          </a:xfrm>
          <a:ln/>
        </p:spPr>
      </p:sp>
      <p:sp>
        <p:nvSpPr>
          <p:cNvPr id="12288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70304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p:cNvSpPr>
            <a:spLocks noGrp="1" noRot="1" noChangeAspect="1" noChangeArrowheads="1" noTextEdit="1"/>
          </p:cNvSpPr>
          <p:nvPr>
            <p:ph type="sldImg"/>
          </p:nvPr>
        </p:nvSpPr>
        <p:spPr>
          <a:xfrm>
            <a:off x="1187450" y="703263"/>
            <a:ext cx="4622800" cy="3467100"/>
          </a:xfrm>
          <a:ln/>
        </p:spPr>
      </p:sp>
      <p:sp>
        <p:nvSpPr>
          <p:cNvPr id="12390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3094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22345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4354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p:cNvSpPr>
            <a:spLocks noGrp="1" noRot="1" noChangeAspect="1" noChangeArrowheads="1" noTextEdit="1"/>
          </p:cNvSpPr>
          <p:nvPr>
            <p:ph type="sldImg"/>
          </p:nvPr>
        </p:nvSpPr>
        <p:spPr>
          <a:xfrm>
            <a:off x="1187450" y="703263"/>
            <a:ext cx="4622800" cy="3467100"/>
          </a:xfrm>
          <a:ln/>
        </p:spPr>
      </p:sp>
      <p:sp>
        <p:nvSpPr>
          <p:cNvPr id="1259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5036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p:cNvSpPr>
            <a:spLocks noGrp="1" noRot="1" noChangeAspect="1" noChangeArrowheads="1" noTextEdit="1"/>
          </p:cNvSpPr>
          <p:nvPr>
            <p:ph type="sldImg"/>
          </p:nvPr>
        </p:nvSpPr>
        <p:spPr>
          <a:xfrm>
            <a:off x="1187450" y="703263"/>
            <a:ext cx="4622800" cy="3467100"/>
          </a:xfrm>
          <a:ln/>
        </p:spPr>
      </p:sp>
      <p:sp>
        <p:nvSpPr>
          <p:cNvPr id="1269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34778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p:cNvSpPr>
            <a:spLocks noGrp="1" noRot="1" noChangeAspect="1" noChangeArrowheads="1" noTextEdit="1"/>
          </p:cNvSpPr>
          <p:nvPr>
            <p:ph type="sldImg"/>
          </p:nvPr>
        </p:nvSpPr>
        <p:spPr>
          <a:xfrm>
            <a:off x="1187450" y="703263"/>
            <a:ext cx="4622800" cy="3467100"/>
          </a:xfrm>
          <a:ln/>
        </p:spPr>
      </p:sp>
      <p:sp>
        <p:nvSpPr>
          <p:cNvPr id="11161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362260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p:cNvSpPr>
            <a:spLocks noGrp="1" noRot="1" noChangeAspect="1" noChangeArrowheads="1" noTextEdit="1"/>
          </p:cNvSpPr>
          <p:nvPr>
            <p:ph type="sldImg"/>
          </p:nvPr>
        </p:nvSpPr>
        <p:spPr>
          <a:xfrm>
            <a:off x="1187450" y="703263"/>
            <a:ext cx="4622800" cy="3467100"/>
          </a:xfrm>
          <a:ln/>
        </p:spPr>
      </p:sp>
      <p:sp>
        <p:nvSpPr>
          <p:cNvPr id="11264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5361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p:cNvSpPr>
            <a:spLocks noGrp="1" noRot="1" noChangeAspect="1" noChangeArrowheads="1" noTextEdit="1"/>
          </p:cNvSpPr>
          <p:nvPr>
            <p:ph type="sldImg"/>
          </p:nvPr>
        </p:nvSpPr>
        <p:spPr>
          <a:xfrm>
            <a:off x="1187450" y="703263"/>
            <a:ext cx="4622800" cy="3467100"/>
          </a:xfrm>
          <a:ln/>
        </p:spPr>
      </p:sp>
      <p:sp>
        <p:nvSpPr>
          <p:cNvPr id="11366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30760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p:cNvSpPr>
            <a:spLocks noGrp="1" noRot="1" noChangeAspect="1" noChangeArrowheads="1" noTextEdit="1"/>
          </p:cNvSpPr>
          <p:nvPr>
            <p:ph type="sldImg"/>
          </p:nvPr>
        </p:nvSpPr>
        <p:spPr>
          <a:xfrm>
            <a:off x="1187450" y="703263"/>
            <a:ext cx="4622800" cy="3467100"/>
          </a:xfrm>
          <a:ln/>
        </p:spPr>
      </p:sp>
      <p:sp>
        <p:nvSpPr>
          <p:cNvPr id="11469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853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38360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2E6BB600-5F46-4F6C-928D-3BCCB73D5636}"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664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0351035C-5808-407C-8457-78863416B201}"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2994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434B2C1-B6FF-4E08-B576-E580E4C742E5}"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169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64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313219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05129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70737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03368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1972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01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426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628948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16706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77797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03826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93946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60380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67655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409982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65501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6674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10/1/21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10/1/21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10/1/21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9553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593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emf"/><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(F21):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8414715"/>
      </p:ext>
    </p:extLst>
  </p:cSld>
  <p:clrMap bg1="lt1" tx1="dk1" bg2="lt2" tx2="dk2" accent1="accent1" accent2="accent2" accent3="accent3" accent4="accent4" accent5="accent5" accent6="accent6" hlink="hlink" folHlink="folHlink"/>
  <p:sldLayoutIdLst>
    <p:sldLayoutId id="2147493623" r:id="rId1"/>
    <p:sldLayoutId id="2147493624" r:id="rId2"/>
    <p:sldLayoutId id="2147493625" r:id="rId3"/>
    <p:sldLayoutId id="2147493626" r:id="rId4"/>
    <p:sldLayoutId id="2147493627" r:id="rId5"/>
    <p:sldLayoutId id="2147493628" r:id="rId6"/>
    <p:sldLayoutId id="2147493629" r:id="rId7"/>
    <p:sldLayoutId id="214749363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055591"/>
      </p:ext>
    </p:extLst>
  </p:cSld>
  <p:clrMap bg1="lt1" tx1="dk1" bg2="lt2" tx2="dk2" accent1="accent1" accent2="accent2" accent3="accent3" accent4="accent4" accent5="accent5" accent6="accent6" hlink="hlink" folHlink="folHlink"/>
  <p:sldLayoutIdLst>
    <p:sldLayoutId id="2147493632" r:id="rId1"/>
    <p:sldLayoutId id="2147493633" r:id="rId2"/>
    <p:sldLayoutId id="2147493634" r:id="rId3"/>
    <p:sldLayoutId id="2147493635" r:id="rId4"/>
    <p:sldLayoutId id="2147493636" r:id="rId5"/>
    <p:sldLayoutId id="2147493637" r:id="rId6"/>
    <p:sldLayoutId id="2147493638" r:id="rId7"/>
    <p:sldLayoutId id="2147493639" r:id="rId8"/>
    <p:sldLayoutId id="2147493640" r:id="rId9"/>
    <p:sldLayoutId id="2147493641" r:id="rId10"/>
    <p:sldLayoutId id="2147493642" r:id="rId11"/>
    <p:sldLayoutId id="214749364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vergil.registrar.columbia.edu/feeds/cw.js" TargetMode="External"/><Relationship Id="rId3" Type="http://schemas.openxmlformats.org/officeDocument/2006/relationships/hyperlink" Target="http://www.columbia.edu/cu/bulletin/uwb/" TargetMode="External"/><Relationship Id="rId7" Type="http://schemas.openxmlformats.org/officeDocument/2006/relationships/hyperlink" Target="https://opendataservice.columbia.edu/api/9/json" TargetMode="External"/><Relationship Id="rId2" Type="http://schemas.openxmlformats.org/officeDocument/2006/relationships/hyperlink" Target="https://www.cc-seas.columbia.edu/sites/dsa/files/handbooks/Columbia%20Key%20to%20Course%20Listing.pdf" TargetMode="External"/><Relationship Id="rId1" Type="http://schemas.openxmlformats.org/officeDocument/2006/relationships/slideLayout" Target="../slideLayouts/slideLayout1.xml"/><Relationship Id="rId6" Type="http://schemas.openxmlformats.org/officeDocument/2006/relationships/hyperlink" Target="https://academic-admin.cuit.columbia.edu/dept_code" TargetMode="External"/><Relationship Id="rId5" Type="http://schemas.openxmlformats.org/officeDocument/2006/relationships/hyperlink" Target="https://www.columbia.edu/content/academics/departments" TargetMode="External"/><Relationship Id="rId4" Type="http://schemas.openxmlformats.org/officeDocument/2006/relationships/hyperlink" Target="https://doc.search.columbia.edu/classes/Ferguson?instr=&amp;name=&amp;days=&amp;semes=&amp;hour=&amp;moi=" TargetMode="External"/><Relationship Id="rId9" Type="http://schemas.openxmlformats.org/officeDocument/2006/relationships/hyperlink" Target="https://vergil.registrar.columbia.edu/doc-adv-queries.php?key=ferguson&amp;moreresults=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2021</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44E9A1-55DC-0C4E-B5FD-396C61A077D2}"/>
              </a:ext>
            </a:extLst>
          </p:cNvPr>
          <p:cNvSpPr>
            <a:spLocks noGrp="1"/>
          </p:cNvSpPr>
          <p:nvPr>
            <p:ph idx="1"/>
          </p:nvPr>
        </p:nvSpPr>
        <p:spPr/>
        <p:txBody>
          <a:bodyPr/>
          <a:lstStyle/>
          <a:p>
            <a:r>
              <a:rPr lang="en-US" sz="1800" dirty="0"/>
              <a:t>“When </a:t>
            </a:r>
            <a:r>
              <a:rPr lang="en-US" sz="1800" i="1" dirty="0" err="1"/>
              <a:t>deathYear</a:t>
            </a:r>
            <a:r>
              <a:rPr lang="en-US" sz="1800" dirty="0"/>
              <a:t> is null do we assume that the person is alive? What if he is dead and information is just missing?”</a:t>
            </a:r>
          </a:p>
          <a:p>
            <a:r>
              <a:rPr lang="en-US" sz="1800" dirty="0"/>
              <a:t>Well,</a:t>
            </a:r>
          </a:p>
          <a:p>
            <a:pPr lvl="1"/>
            <a:r>
              <a:rPr lang="en-US" sz="1600" dirty="0"/>
              <a:t>My interpretation is that if there is no death date, </a:t>
            </a:r>
            <a:r>
              <a:rPr lang="en-US" sz="1600" i="1" dirty="0" err="1"/>
              <a:t>isDead</a:t>
            </a:r>
            <a:r>
              <a:rPr lang="en-US" sz="1600" dirty="0"/>
              <a:t> should be NULL.</a:t>
            </a:r>
          </a:p>
          <a:p>
            <a:pPr lvl="1"/>
            <a:r>
              <a:rPr lang="en-US" sz="1600" dirty="0"/>
              <a:t>I might expect that the person is dead if their current age would be 125,</a:t>
            </a:r>
            <a:br>
              <a:rPr lang="en-US" sz="1600" dirty="0"/>
            </a:br>
            <a:r>
              <a:rPr lang="en-US" sz="1600" dirty="0"/>
              <a:t>but that is just a guess.</a:t>
            </a:r>
          </a:p>
          <a:p>
            <a:r>
              <a:rPr lang="en-US" sz="1800" dirty="0"/>
              <a:t>Also,</a:t>
            </a:r>
          </a:p>
          <a:p>
            <a:pPr lvl="1"/>
            <a:r>
              <a:rPr lang="en-US" sz="1600" dirty="0"/>
              <a:t>Having a column </a:t>
            </a:r>
            <a:r>
              <a:rPr lang="en-US" sz="1600" i="1" dirty="0" err="1"/>
              <a:t>isDead</a:t>
            </a:r>
            <a:r>
              <a:rPr lang="en-US" sz="1600" dirty="0"/>
              <a:t> is actually a bad design pattern in this case.</a:t>
            </a:r>
          </a:p>
          <a:p>
            <a:pPr lvl="1"/>
            <a:r>
              <a:rPr lang="en-US" sz="1600" dirty="0"/>
              <a:t>The value of </a:t>
            </a:r>
            <a:r>
              <a:rPr lang="en-US" sz="1600" i="1" dirty="0" err="1"/>
              <a:t>isDead</a:t>
            </a:r>
            <a:r>
              <a:rPr lang="en-US" sz="1600" dirty="0"/>
              <a:t> is </a:t>
            </a:r>
            <a:r>
              <a:rPr lang="en-US" sz="1600" i="1" dirty="0"/>
              <a:t>functionally dependent</a:t>
            </a:r>
            <a:r>
              <a:rPr lang="en-US" sz="1600" dirty="0"/>
              <a:t> on </a:t>
            </a:r>
            <a:r>
              <a:rPr lang="en-US" sz="1600" i="1" dirty="0" err="1"/>
              <a:t>deathYear</a:t>
            </a:r>
            <a:r>
              <a:rPr lang="en-US" sz="1600" i="1" dirty="0"/>
              <a:t>.</a:t>
            </a:r>
          </a:p>
          <a:p>
            <a:pPr lvl="1"/>
            <a:r>
              <a:rPr lang="en-US" sz="1600" dirty="0"/>
              <a:t>Database designs avoid </a:t>
            </a:r>
            <a:r>
              <a:rPr lang="en-US" sz="1600" i="1" dirty="0"/>
              <a:t>functional</a:t>
            </a:r>
            <a:r>
              <a:rPr lang="en-US" sz="1600" dirty="0"/>
              <a:t> </a:t>
            </a:r>
            <a:r>
              <a:rPr lang="en-US" sz="1600" i="1" dirty="0"/>
              <a:t>dependencies</a:t>
            </a:r>
            <a:r>
              <a:rPr lang="en-US" sz="1600" dirty="0"/>
              <a:t> to prevent </a:t>
            </a:r>
            <a:r>
              <a:rPr lang="en-US" sz="1600" i="1" dirty="0"/>
              <a:t>update anomalies.</a:t>
            </a:r>
            <a:br>
              <a:rPr lang="en-US" sz="1600" dirty="0"/>
            </a:br>
            <a:r>
              <a:rPr lang="en-US" sz="1600" dirty="0"/>
              <a:t>Some could forget to update both columns when learning a fact.</a:t>
            </a:r>
          </a:p>
          <a:p>
            <a:pPr lvl="1"/>
            <a:r>
              <a:rPr lang="en-US" sz="1600" dirty="0"/>
              <a:t>In other scenarios, I might know that a person </a:t>
            </a:r>
            <a:r>
              <a:rPr lang="en-US" sz="1600" i="1" dirty="0" err="1"/>
              <a:t>isDead</a:t>
            </a:r>
            <a:r>
              <a:rPr lang="en-US" sz="1600" dirty="0"/>
              <a:t> but not know the </a:t>
            </a:r>
            <a:r>
              <a:rPr lang="en-US" sz="1600" i="1" dirty="0" err="1"/>
              <a:t>deathDate</a:t>
            </a:r>
            <a:r>
              <a:rPr lang="en-US" sz="1600" i="1" dirty="0"/>
              <a:t>.</a:t>
            </a:r>
            <a:br>
              <a:rPr lang="en-US" sz="1600" dirty="0"/>
            </a:br>
            <a:r>
              <a:rPr lang="en-US" sz="1600" dirty="0"/>
              <a:t>So, this design decision is problem/scenario specific.</a:t>
            </a:r>
          </a:p>
        </p:txBody>
      </p:sp>
      <p:sp>
        <p:nvSpPr>
          <p:cNvPr id="3" name="Title 2">
            <a:extLst>
              <a:ext uri="{FF2B5EF4-FFF2-40B4-BE49-F238E27FC236}">
                <a16:creationId xmlns:a16="http://schemas.microsoft.com/office/drawing/2014/main" id="{072CB704-7AA2-684B-B4C5-55C05C923F7C}"/>
              </a:ext>
            </a:extLst>
          </p:cNvPr>
          <p:cNvSpPr>
            <a:spLocks noGrp="1"/>
          </p:cNvSpPr>
          <p:nvPr>
            <p:ph type="title"/>
          </p:nvPr>
        </p:nvSpPr>
        <p:spPr/>
        <p:txBody>
          <a:bodyPr/>
          <a:lstStyle/>
          <a:p>
            <a:r>
              <a:rPr lang="en-US" dirty="0"/>
              <a:t>Back to Our Excellent Question</a:t>
            </a:r>
          </a:p>
        </p:txBody>
      </p:sp>
    </p:spTree>
    <p:extLst>
      <p:ext uri="{BB962C8B-B14F-4D97-AF65-F5344CB8AC3E}">
        <p14:creationId xmlns:p14="http://schemas.microsoft.com/office/powerpoint/2010/main" val="178479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FDE9B3-AD60-5744-8E9D-9583FF5E64CE}"/>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E167A90-397C-504B-8288-B31E1E7C52CE}"/>
              </a:ext>
            </a:extLst>
          </p:cNvPr>
          <p:cNvSpPr>
            <a:spLocks noGrp="1"/>
          </p:cNvSpPr>
          <p:nvPr>
            <p:ph type="title"/>
          </p:nvPr>
        </p:nvSpPr>
        <p:spPr/>
        <p:txBody>
          <a:bodyPr/>
          <a:lstStyle/>
          <a:p>
            <a:r>
              <a:rPr lang="en-US" dirty="0"/>
              <a:t>Other Questions?</a:t>
            </a:r>
          </a:p>
        </p:txBody>
      </p:sp>
    </p:spTree>
    <p:extLst>
      <p:ext uri="{BB962C8B-B14F-4D97-AF65-F5344CB8AC3E}">
        <p14:creationId xmlns:p14="http://schemas.microsoft.com/office/powerpoint/2010/main" val="312832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295400" y="1733550"/>
            <a:ext cx="58674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800" i="1" dirty="0">
                <a:solidFill>
                  <a:schemeClr val="bg1"/>
                </a:solidFill>
              </a:rPr>
              <a:t>Worked Example:</a:t>
            </a:r>
          </a:p>
          <a:p>
            <a:pPr marL="1085850" lvl="1" indent="-342900">
              <a:buFont typeface="+mj-lt"/>
              <a:buAutoNum type="arabicPeriod"/>
            </a:pPr>
            <a:r>
              <a:rPr lang="en-US" altLang="en-US" sz="1600" i="1" dirty="0">
                <a:solidFill>
                  <a:schemeClr val="bg1"/>
                </a:solidFill>
              </a:rPr>
              <a:t>ER Model from scratch.</a:t>
            </a:r>
          </a:p>
          <a:p>
            <a:pPr marL="1085850" lvl="1" indent="-342900">
              <a:buFont typeface="+mj-lt"/>
              <a:buAutoNum type="arabicPeriod"/>
            </a:pPr>
            <a:r>
              <a:rPr lang="en-US" altLang="en-US" sz="1600" i="1" dirty="0">
                <a:solidFill>
                  <a:schemeClr val="bg1"/>
                </a:solidFill>
              </a:rPr>
              <a:t>Schema definition, DDL, ... and some new concepts.</a:t>
            </a:r>
          </a:p>
          <a:p>
            <a:pPr marL="1085850" lvl="1" indent="-342900">
              <a:buFont typeface="+mj-lt"/>
              <a:buAutoNum type="arabicPeriod"/>
            </a:pPr>
            <a:r>
              <a:rPr lang="en-US" altLang="en-US" sz="1600" i="1" dirty="0">
                <a:solidFill>
                  <a:schemeClr val="bg1"/>
                </a:solidFill>
              </a:rPr>
              <a:t>Where’s the data?</a:t>
            </a: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7564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21C17-2553-6E4F-94EF-6D971F25F9D6}"/>
              </a:ext>
            </a:extLst>
          </p:cNvPr>
          <p:cNvSpPr>
            <a:spLocks noGrp="1"/>
          </p:cNvSpPr>
          <p:nvPr>
            <p:ph idx="1"/>
          </p:nvPr>
        </p:nvSpPr>
        <p:spPr/>
        <p:txBody>
          <a:bodyPr/>
          <a:lstStyle/>
          <a:p>
            <a:r>
              <a:rPr lang="en-US" sz="1600" dirty="0"/>
              <a:t>Scenario</a:t>
            </a:r>
          </a:p>
          <a:p>
            <a:pPr lvl="1"/>
            <a:r>
              <a:rPr lang="en-US" sz="1400" dirty="0"/>
              <a:t>Course with complex course ID.</a:t>
            </a:r>
          </a:p>
          <a:p>
            <a:pPr lvl="1"/>
            <a:r>
              <a:rPr lang="en-US" sz="1400" dirty="0"/>
              <a:t>Section</a:t>
            </a:r>
          </a:p>
          <a:p>
            <a:pPr lvl="1"/>
            <a:r>
              <a:rPr lang="en-US" sz="1400" dirty="0"/>
              <a:t>Faculty</a:t>
            </a:r>
          </a:p>
          <a:p>
            <a:pPr lvl="1"/>
            <a:r>
              <a:rPr lang="en-US" sz="1400" dirty="0"/>
              <a:t>Department</a:t>
            </a:r>
          </a:p>
          <a:p>
            <a:pPr lvl="1"/>
            <a:r>
              <a:rPr lang="en-US" sz="1400" dirty="0"/>
              <a:t>Instructor – Department Assoc. entity</a:t>
            </a:r>
            <a:br>
              <a:rPr lang="en-US" sz="1400" dirty="0"/>
            </a:br>
            <a:r>
              <a:rPr lang="en-US" sz="1400" dirty="0"/>
              <a:t>with properties (role, date).</a:t>
            </a:r>
          </a:p>
          <a:p>
            <a:pPr lvl="1"/>
            <a:r>
              <a:rPr lang="en-US" sz="1400" dirty="0"/>
              <a:t>Instructor – Section</a:t>
            </a:r>
          </a:p>
          <a:p>
            <a:pPr lvl="1"/>
            <a:r>
              <a:rPr lang="en-US" sz="1400" dirty="0"/>
              <a:t>Student - Section</a:t>
            </a:r>
          </a:p>
          <a:p>
            <a:pPr lvl="1"/>
            <a:endParaRPr lang="en-US" sz="1400" dirty="0"/>
          </a:p>
          <a:p>
            <a:r>
              <a:rPr lang="en-US" sz="1600" dirty="0"/>
              <a:t>Do ER (live) diagram in </a:t>
            </a:r>
            <a:r>
              <a:rPr lang="en-US" sz="1600" dirty="0" err="1"/>
              <a:t>Lucidchart</a:t>
            </a:r>
            <a:r>
              <a:rPr lang="en-US" sz="1600" dirty="0"/>
              <a:t>.</a:t>
            </a:r>
          </a:p>
          <a:p>
            <a:endParaRPr lang="en-US" sz="1600" dirty="0"/>
          </a:p>
          <a:p>
            <a:r>
              <a:rPr lang="en-US" sz="1600" dirty="0"/>
              <a:t>Do schema creation</a:t>
            </a:r>
          </a:p>
          <a:p>
            <a:pPr lvl="1"/>
            <a:r>
              <a:rPr lang="en-US" sz="1400" dirty="0"/>
              <a:t>In </a:t>
            </a:r>
            <a:r>
              <a:rPr lang="en-US" sz="1400" dirty="0" err="1"/>
              <a:t>DataGrip</a:t>
            </a:r>
            <a:endParaRPr lang="en-US" sz="1400" dirty="0"/>
          </a:p>
          <a:p>
            <a:pPr lvl="1"/>
            <a:r>
              <a:rPr lang="en-US" sz="1400" dirty="0"/>
              <a:t>Show copying statements int the notebook.</a:t>
            </a:r>
          </a:p>
          <a:p>
            <a:endParaRPr lang="en-US" sz="1600" dirty="0"/>
          </a:p>
        </p:txBody>
      </p:sp>
      <p:sp>
        <p:nvSpPr>
          <p:cNvPr id="3" name="Title 2">
            <a:extLst>
              <a:ext uri="{FF2B5EF4-FFF2-40B4-BE49-F238E27FC236}">
                <a16:creationId xmlns:a16="http://schemas.microsoft.com/office/drawing/2014/main" id="{AA5C452A-F954-2842-9DE2-3153D28DF02E}"/>
              </a:ext>
            </a:extLst>
          </p:cNvPr>
          <p:cNvSpPr>
            <a:spLocks noGrp="1"/>
          </p:cNvSpPr>
          <p:nvPr>
            <p:ph type="title"/>
          </p:nvPr>
        </p:nvSpPr>
        <p:spPr/>
        <p:txBody>
          <a:bodyPr/>
          <a:lstStyle/>
          <a:p>
            <a:r>
              <a:rPr lang="en-US" dirty="0"/>
              <a:t>Worked Example – Top Down</a:t>
            </a:r>
          </a:p>
        </p:txBody>
      </p:sp>
      <p:pic>
        <p:nvPicPr>
          <p:cNvPr id="1026" name="Picture 2" descr="You&amp;#39;ll Never Guess What &amp;quot;Darth Vader&amp;quot; Actually Means!">
            <a:extLst>
              <a:ext uri="{FF2B5EF4-FFF2-40B4-BE49-F238E27FC236}">
                <a16:creationId xmlns:a16="http://schemas.microsoft.com/office/drawing/2014/main" id="{D4220864-07A0-C548-AAED-958202984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57" y="514350"/>
            <a:ext cx="4030133" cy="2266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094FD-FF0A-534F-A2AB-DE1E29171F1D}"/>
              </a:ext>
            </a:extLst>
          </p:cNvPr>
          <p:cNvSpPr txBox="1"/>
          <p:nvPr/>
        </p:nvSpPr>
        <p:spPr>
          <a:xfrm>
            <a:off x="5029200" y="666750"/>
            <a:ext cx="1546642" cy="1015663"/>
          </a:xfrm>
          <a:prstGeom prst="rect">
            <a:avLst/>
          </a:prstGeom>
          <a:noFill/>
        </p:spPr>
        <p:txBody>
          <a:bodyPr wrap="none" rtlCol="0">
            <a:spAutoFit/>
          </a:bodyPr>
          <a:lstStyle/>
          <a:p>
            <a:r>
              <a:rPr lang="en-US" sz="2000" b="1" dirty="0"/>
              <a:t>No laughing</a:t>
            </a:r>
            <a:br>
              <a:rPr lang="en-US" sz="2000" b="1" dirty="0"/>
            </a:br>
            <a:r>
              <a:rPr lang="en-US" sz="2000" b="1" dirty="0"/>
              <a:t>when I make</a:t>
            </a:r>
          </a:p>
          <a:p>
            <a:r>
              <a:rPr lang="en-US" sz="2000" b="1" dirty="0"/>
              <a:t>mistakes!</a:t>
            </a:r>
          </a:p>
        </p:txBody>
      </p:sp>
    </p:spTree>
    <p:extLst>
      <p:ext uri="{BB962C8B-B14F-4D97-AF65-F5344CB8AC3E}">
        <p14:creationId xmlns:p14="http://schemas.microsoft.com/office/powerpoint/2010/main" val="1598895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9EB9E6-A81B-FA45-AFDC-DC6314B4F8B4}"/>
              </a:ext>
            </a:extLst>
          </p:cNvPr>
          <p:cNvSpPr>
            <a:spLocks noGrp="1"/>
          </p:cNvSpPr>
          <p:nvPr>
            <p:ph idx="1"/>
          </p:nvPr>
        </p:nvSpPr>
        <p:spPr/>
        <p:txBody>
          <a:bodyPr/>
          <a:lstStyle/>
          <a:p>
            <a:pPr marL="0" indent="0">
              <a:buNone/>
            </a:pPr>
            <a:r>
              <a:rPr lang="en-US" dirty="0"/>
              <a:t>CREATE TABLE `</a:t>
            </a:r>
            <a:r>
              <a:rPr lang="en-US" dirty="0" err="1"/>
              <a:t>cu_model`.`courses</a:t>
            </a:r>
            <a:r>
              <a:rPr lang="en-US" dirty="0"/>
              <a:t>` (</a:t>
            </a:r>
          </a:p>
          <a:p>
            <a:pPr marL="0" indent="0">
              <a:buNone/>
            </a:pPr>
            <a:r>
              <a:rPr lang="en-US" dirty="0"/>
              <a:t>  `</a:t>
            </a:r>
            <a:r>
              <a:rPr lang="en-US" dirty="0" err="1"/>
              <a:t>dept_code</a:t>
            </a:r>
            <a:r>
              <a:rPr lang="en-US" dirty="0"/>
              <a:t>` VARCHAR(4) NOT NULL,</a:t>
            </a:r>
          </a:p>
          <a:p>
            <a:pPr marL="0" indent="0">
              <a:buNone/>
            </a:pPr>
            <a:r>
              <a:rPr lang="en-US" dirty="0"/>
              <a:t>  `</a:t>
            </a:r>
            <a:r>
              <a:rPr lang="en-US" dirty="0" err="1"/>
              <a:t>faculty_code</a:t>
            </a:r>
            <a:r>
              <a:rPr lang="en-US" dirty="0"/>
              <a:t>` ENUM('BC', 'C', 'W', 'E', 'G') NOT NULL,</a:t>
            </a:r>
          </a:p>
          <a:p>
            <a:pPr marL="0" indent="0">
              <a:buNone/>
            </a:pPr>
            <a:r>
              <a:rPr lang="en-US" dirty="0"/>
              <a:t>  `</a:t>
            </a:r>
            <a:r>
              <a:rPr lang="en-US" dirty="0" err="1"/>
              <a:t>credit_level</a:t>
            </a:r>
            <a:r>
              <a:rPr lang="en-US" dirty="0"/>
              <a:t>` ENUM('0', '1', '2', '3', '4', '6', '8', '9') NOT NULL,</a:t>
            </a:r>
          </a:p>
          <a:p>
            <a:pPr marL="0" indent="0">
              <a:buNone/>
            </a:pPr>
            <a:r>
              <a:rPr lang="en-US" dirty="0"/>
              <a:t>  `</a:t>
            </a:r>
            <a:r>
              <a:rPr lang="en-US" dirty="0" err="1"/>
              <a:t>course_no</a:t>
            </a:r>
            <a:r>
              <a:rPr lang="en-US" dirty="0"/>
              <a:t>` VARCHAR(3) NOT NULL,</a:t>
            </a:r>
          </a:p>
          <a:p>
            <a:pPr marL="0" indent="0">
              <a:buNone/>
            </a:pPr>
            <a:r>
              <a:rPr lang="en-US" dirty="0"/>
              <a:t>  `title` VARCHAR(64) NOT NULL,</a:t>
            </a:r>
          </a:p>
          <a:p>
            <a:pPr marL="0" indent="0">
              <a:buNone/>
            </a:pPr>
            <a:r>
              <a:rPr lang="en-US" dirty="0"/>
              <a:t>  `</a:t>
            </a:r>
            <a:r>
              <a:rPr lang="en-US" dirty="0" err="1"/>
              <a:t>full_course_no</a:t>
            </a:r>
            <a:r>
              <a:rPr lang="en-US" dirty="0"/>
              <a:t>` VARCHAR(12) GENERATED ALWAYS AS 	(</a:t>
            </a:r>
            <a:r>
              <a:rPr lang="en-US" dirty="0" err="1"/>
              <a:t>concat</a:t>
            </a:r>
            <a:r>
              <a:rPr lang="en-US" dirty="0"/>
              <a:t>(</a:t>
            </a:r>
            <a:r>
              <a:rPr lang="en-US" dirty="0" err="1"/>
              <a:t>dept_code,faculty_code,credit_level,course_no</a:t>
            </a:r>
            <a:r>
              <a:rPr lang="en-US" dirty="0"/>
              <a:t>)),</a:t>
            </a:r>
          </a:p>
          <a:p>
            <a:pPr marL="0" indent="0">
              <a:buNone/>
            </a:pPr>
            <a:r>
              <a:rPr lang="en-US" dirty="0"/>
              <a:t>  PRIMARY KEY (`</a:t>
            </a:r>
            <a:r>
              <a:rPr lang="en-US" dirty="0" err="1"/>
              <a:t>dept_code</a:t>
            </a:r>
            <a:r>
              <a:rPr lang="en-US" dirty="0"/>
              <a:t>`, `</a:t>
            </a:r>
            <a:r>
              <a:rPr lang="en-US" dirty="0" err="1"/>
              <a:t>faculty_code</a:t>
            </a:r>
            <a:r>
              <a:rPr lang="en-US" dirty="0"/>
              <a:t>`, `</a:t>
            </a:r>
            <a:r>
              <a:rPr lang="en-US" dirty="0" err="1"/>
              <a:t>credit_level</a:t>
            </a:r>
            <a:r>
              <a:rPr lang="en-US" dirty="0"/>
              <a:t>`, `</a:t>
            </a:r>
            <a:r>
              <a:rPr lang="en-US" dirty="0" err="1"/>
              <a:t>course_no</a:t>
            </a:r>
            <a:r>
              <a:rPr lang="en-US" dirty="0"/>
              <a:t>`));</a:t>
            </a:r>
          </a:p>
        </p:txBody>
      </p:sp>
      <p:sp>
        <p:nvSpPr>
          <p:cNvPr id="3" name="Title 2">
            <a:extLst>
              <a:ext uri="{FF2B5EF4-FFF2-40B4-BE49-F238E27FC236}">
                <a16:creationId xmlns:a16="http://schemas.microsoft.com/office/drawing/2014/main" id="{34593593-5D04-AB44-9A23-1A1AF3B4727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5685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19A71-EF53-9D4D-923E-C88A14240C74}"/>
              </a:ext>
            </a:extLst>
          </p:cNvPr>
          <p:cNvSpPr>
            <a:spLocks noGrp="1"/>
          </p:cNvSpPr>
          <p:nvPr>
            <p:ph idx="1"/>
          </p:nvPr>
        </p:nvSpPr>
        <p:spPr/>
        <p:txBody>
          <a:bodyPr/>
          <a:lstStyle/>
          <a:p>
            <a:r>
              <a:rPr lang="en-US" dirty="0"/>
              <a:t>Course Codes: </a:t>
            </a:r>
            <a:br>
              <a:rPr lang="en-US" dirty="0"/>
            </a:br>
            <a:r>
              <a:rPr lang="en-US" sz="1400" dirty="0">
                <a:hlinkClick r:id="rId2"/>
              </a:rPr>
              <a:t>https://www.cc-seas.columbia.edu/sites/dsa/files/handbooks/Columbia%20Key%20to%20Course%20Listing.pdf</a:t>
            </a:r>
            <a:endParaRPr lang="en-US" sz="1400" dirty="0"/>
          </a:p>
          <a:p>
            <a:r>
              <a:rPr lang="en-US" dirty="0"/>
              <a:t>Course/Section Properties:</a:t>
            </a:r>
            <a:br>
              <a:rPr lang="en-US" dirty="0"/>
            </a:br>
            <a:r>
              <a:rPr lang="en-US" sz="1400" dirty="0">
                <a:hlinkClick r:id="rId3"/>
              </a:rPr>
              <a:t>http://www.columbia.edu/cu/bulletin/uwb/</a:t>
            </a:r>
            <a:endParaRPr lang="en-US" sz="1400" dirty="0"/>
          </a:p>
          <a:p>
            <a:r>
              <a:rPr lang="en-US" dirty="0"/>
              <a:t>Common Search Criteria </a:t>
            </a:r>
            <a:r>
              <a:rPr lang="en-US" dirty="0">
                <a:sym typeface="Wingdings" pitchFamily="2" charset="2"/>
              </a:rPr>
              <a:t> Indexes, Query Parameters, Data Links</a:t>
            </a:r>
            <a:br>
              <a:rPr lang="en-US" dirty="0">
                <a:sym typeface="Wingdings" pitchFamily="2" charset="2"/>
              </a:rPr>
            </a:br>
            <a:r>
              <a:rPr lang="en-US" sz="1400" dirty="0">
                <a:sym typeface="Wingdings" pitchFamily="2" charset="2"/>
                <a:hlinkClick r:id="rId4"/>
              </a:rPr>
              <a:t>https://doc.search.columbia.edu/classes/Ferguson?instr=&amp;name=&amp;days=&amp;semes=&amp;hour=&amp;moi=</a:t>
            </a:r>
            <a:endParaRPr lang="en-US" sz="1400" dirty="0">
              <a:sym typeface="Wingdings" pitchFamily="2" charset="2"/>
            </a:endParaRPr>
          </a:p>
          <a:p>
            <a:r>
              <a:rPr lang="en-US" dirty="0">
                <a:sym typeface="Wingdings" pitchFamily="2" charset="2"/>
              </a:rPr>
              <a:t>Department Information:</a:t>
            </a:r>
          </a:p>
          <a:p>
            <a:pPr lvl="1"/>
            <a:r>
              <a:rPr lang="en-US" sz="1400" dirty="0">
                <a:sym typeface="Wingdings" pitchFamily="2" charset="2"/>
              </a:rPr>
              <a:t>Script: </a:t>
            </a:r>
            <a:r>
              <a:rPr lang="en-US" sz="1400" dirty="0">
                <a:sym typeface="Wingdings" pitchFamily="2" charset="2"/>
                <a:hlinkClick r:id="rId5"/>
              </a:rPr>
              <a:t>https://www.columbia.edu/content/academics/departments</a:t>
            </a:r>
            <a:r>
              <a:rPr lang="en-US" sz="1400" dirty="0">
                <a:sym typeface="Wingdings" pitchFamily="2" charset="2"/>
              </a:rPr>
              <a:t>  </a:t>
            </a:r>
          </a:p>
          <a:p>
            <a:pPr lvl="1"/>
            <a:r>
              <a:rPr lang="en-US" sz="1400" dirty="0">
                <a:sym typeface="Wingdings" pitchFamily="2" charset="2"/>
              </a:rPr>
              <a:t>Codes: </a:t>
            </a:r>
            <a:r>
              <a:rPr lang="en-US" sz="1400" dirty="0">
                <a:sym typeface="Wingdings" pitchFamily="2" charset="2"/>
                <a:hlinkClick r:id="rId6"/>
              </a:rPr>
              <a:t>https://academic-admin.cuit.columbia.edu/dept_code</a:t>
            </a:r>
            <a:endParaRPr lang="en-US" sz="1400" dirty="0">
              <a:sym typeface="Wingdings" pitchFamily="2" charset="2"/>
            </a:endParaRPr>
          </a:p>
          <a:p>
            <a:r>
              <a:rPr lang="en-US" dirty="0">
                <a:sym typeface="Wingdings" pitchFamily="2" charset="2"/>
              </a:rPr>
              <a:t>Specific Information:</a:t>
            </a:r>
          </a:p>
          <a:p>
            <a:pPr lvl="1"/>
            <a:r>
              <a:rPr lang="en-US" sz="1400" dirty="0">
                <a:sym typeface="Wingdings" pitchFamily="2" charset="2"/>
              </a:rPr>
              <a:t>Course and Instructor: </a:t>
            </a:r>
            <a:r>
              <a:rPr lang="en-US" sz="1400" dirty="0">
                <a:sym typeface="Wingdings" pitchFamily="2" charset="2"/>
                <a:hlinkClick r:id="rId7"/>
              </a:rPr>
              <a:t>https://opendataservice.columbia.edu/api/9/json</a:t>
            </a:r>
            <a:endParaRPr lang="en-US" sz="1400" dirty="0">
              <a:sym typeface="Wingdings" pitchFamily="2" charset="2"/>
            </a:endParaRPr>
          </a:p>
          <a:p>
            <a:pPr lvl="1"/>
            <a:r>
              <a:rPr lang="en-US" sz="1400" dirty="0">
                <a:sym typeface="Wingdings" pitchFamily="2" charset="2"/>
              </a:rPr>
              <a:t>Vergil Data: </a:t>
            </a:r>
            <a:r>
              <a:rPr lang="en-US" sz="1400" dirty="0">
                <a:sym typeface="Wingdings" pitchFamily="2" charset="2"/>
                <a:hlinkClick r:id="rId8"/>
              </a:rPr>
              <a:t>https://vergil.registrar.columbia.edu/feeds/cw.js</a:t>
            </a:r>
            <a:r>
              <a:rPr lang="en-US" sz="1400" dirty="0">
                <a:sym typeface="Wingdings" pitchFamily="2" charset="2"/>
              </a:rPr>
              <a:t> </a:t>
            </a:r>
          </a:p>
          <a:p>
            <a:pPr lvl="1"/>
            <a:r>
              <a:rPr lang="en-US" sz="1400" dirty="0">
                <a:sym typeface="Wingdings" pitchFamily="2" charset="2"/>
              </a:rPr>
              <a:t>Vergil Search: </a:t>
            </a:r>
            <a:r>
              <a:rPr lang="en-US" sz="1400" dirty="0">
                <a:sym typeface="Wingdings" pitchFamily="2" charset="2"/>
                <a:hlinkClick r:id="rId9"/>
              </a:rPr>
              <a:t>https://vergil.registrar.columbia.edu/doc-adv-queries.php?key=ferguson&amp;moreresults=2</a:t>
            </a:r>
            <a:r>
              <a:rPr lang="en-US" sz="1400" dirty="0">
                <a:sym typeface="Wingdings" pitchFamily="2" charset="2"/>
              </a:rPr>
              <a:t> </a:t>
            </a:r>
          </a:p>
        </p:txBody>
      </p:sp>
      <p:sp>
        <p:nvSpPr>
          <p:cNvPr id="3" name="Title 2">
            <a:extLst>
              <a:ext uri="{FF2B5EF4-FFF2-40B4-BE49-F238E27FC236}">
                <a16:creationId xmlns:a16="http://schemas.microsoft.com/office/drawing/2014/main" id="{6B152753-9E21-234C-AAE7-76AAF9A697EB}"/>
              </a:ext>
            </a:extLst>
          </p:cNvPr>
          <p:cNvSpPr>
            <a:spLocks noGrp="1"/>
          </p:cNvSpPr>
          <p:nvPr>
            <p:ph type="title"/>
          </p:nvPr>
        </p:nvSpPr>
        <p:spPr/>
        <p:txBody>
          <a:bodyPr/>
          <a:lstStyle/>
          <a:p>
            <a:r>
              <a:rPr lang="en-US" dirty="0"/>
              <a:t>Bottom-Up: Some Sources of Information</a:t>
            </a:r>
          </a:p>
        </p:txBody>
      </p:sp>
    </p:spTree>
    <p:extLst>
      <p:ext uri="{BB962C8B-B14F-4D97-AF65-F5344CB8AC3E}">
        <p14:creationId xmlns:p14="http://schemas.microsoft.com/office/powerpoint/2010/main" val="404399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0C206A-AA67-CF41-8600-AF08A2B43532}"/>
              </a:ext>
            </a:extLst>
          </p:cNvPr>
          <p:cNvSpPr>
            <a:spLocks noGrp="1"/>
          </p:cNvSpPr>
          <p:nvPr>
            <p:ph idx="1"/>
          </p:nvPr>
        </p:nvSpPr>
        <p:spPr/>
        <p:txBody>
          <a:bodyPr/>
          <a:lstStyle/>
          <a:p>
            <a:r>
              <a:rPr lang="en-US" dirty="0"/>
              <a:t>Show </a:t>
            </a:r>
            <a:r>
              <a:rPr lang="en-US" dirty="0" err="1"/>
              <a:t>cu_info</a:t>
            </a:r>
            <a:r>
              <a:rPr lang="en-US" dirty="0"/>
              <a:t> project with data and processing.</a:t>
            </a:r>
          </a:p>
          <a:p>
            <a:r>
              <a:rPr lang="en-US" dirty="0"/>
              <a:t>Show notebook for loading the data.</a:t>
            </a:r>
          </a:p>
          <a:p>
            <a:r>
              <a:rPr lang="en-US" dirty="0"/>
              <a:t>Show getting part of the way through parsing HTML in project</a:t>
            </a:r>
          </a:p>
        </p:txBody>
      </p:sp>
      <p:sp>
        <p:nvSpPr>
          <p:cNvPr id="3" name="Title 2">
            <a:extLst>
              <a:ext uri="{FF2B5EF4-FFF2-40B4-BE49-F238E27FC236}">
                <a16:creationId xmlns:a16="http://schemas.microsoft.com/office/drawing/2014/main" id="{5B675D5F-A332-8A47-8138-D29A7CF2A8FF}"/>
              </a:ext>
            </a:extLst>
          </p:cNvPr>
          <p:cNvSpPr>
            <a:spLocks noGrp="1"/>
          </p:cNvSpPr>
          <p:nvPr>
            <p:ph type="title"/>
          </p:nvPr>
        </p:nvSpPr>
        <p:spPr/>
        <p:txBody>
          <a:bodyPr/>
          <a:lstStyle/>
          <a:p>
            <a:r>
              <a:rPr lang="en-US" dirty="0"/>
              <a:t>Meet in the Middle</a:t>
            </a:r>
          </a:p>
        </p:txBody>
      </p:sp>
    </p:spTree>
    <p:extLst>
      <p:ext uri="{BB962C8B-B14F-4D97-AF65-F5344CB8AC3E}">
        <p14:creationId xmlns:p14="http://schemas.microsoft.com/office/powerpoint/2010/main" val="2699432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More Relational Algebra</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371853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a:t>
            </a:r>
          </a:p>
        </p:txBody>
      </p:sp>
      <p:sp>
        <p:nvSpPr>
          <p:cNvPr id="9218" name="Rectangle 3"/>
          <p:cNvSpPr>
            <a:spLocks noGrp="1" noChangeArrowheads="1"/>
          </p:cNvSpPr>
          <p:nvPr>
            <p:ph type="body" idx="1"/>
          </p:nvPr>
        </p:nvSpPr>
        <p:spPr>
          <a:xfrm>
            <a:off x="1719263" y="835867"/>
            <a:ext cx="5762393" cy="3516677"/>
          </a:xfrm>
        </p:spPr>
        <p:txBody>
          <a:bodyPr/>
          <a:lstStyle/>
          <a:p>
            <a:pPr>
              <a:tabLst>
                <a:tab pos="2224088" algn="ctr"/>
              </a:tabLst>
            </a:pPr>
            <a:r>
              <a:rPr lang="en-US" altLang="en-US" dirty="0"/>
              <a:t>The union operation </a:t>
            </a:r>
            <a:r>
              <a:rPr lang="en-US" altLang="en-US" dirty="0">
                <a:sym typeface="Symbol" panose="05050102010706020507" pitchFamily="18" charset="2"/>
              </a:rPr>
              <a:t>allows us to combine two relations </a:t>
            </a:r>
            <a:endParaRPr lang="en-US" altLang="en-US" dirty="0"/>
          </a:p>
          <a:p>
            <a:pPr>
              <a:tabLst>
                <a:tab pos="2224088" algn="ctr"/>
              </a:tabLst>
            </a:pPr>
            <a:r>
              <a:rPr lang="en-US" altLang="en-US" dirty="0"/>
              <a:t>Notation:  </a:t>
            </a:r>
            <a:r>
              <a:rPr lang="en-US" altLang="en-US" i="1" dirty="0"/>
              <a:t>r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endParaRPr lang="en-US" altLang="en-US" dirty="0">
              <a:sym typeface="Symbol" panose="05050102010706020507" pitchFamily="18" charset="2"/>
            </a:endParaRPr>
          </a:p>
          <a:p>
            <a:pPr>
              <a:tabLst>
                <a:tab pos="2224088" algn="ctr"/>
              </a:tabLst>
            </a:pPr>
            <a:r>
              <a:rPr lang="en-US" altLang="en-US" dirty="0">
                <a:sym typeface="Symbol" panose="05050102010706020507" pitchFamily="18" charset="2"/>
              </a:rPr>
              <a:t>For </a:t>
            </a:r>
            <a:r>
              <a:rPr lang="en-US" altLang="en-US" i="1" dirty="0"/>
              <a:t>r</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to be valid.</a:t>
            </a:r>
          </a:p>
          <a:p>
            <a:pPr>
              <a:buNone/>
              <a:tabLst>
                <a:tab pos="2224088" algn="ctr"/>
              </a:tabLst>
            </a:pPr>
            <a:r>
              <a:rPr lang="en-US" altLang="en-US" i="1" dirty="0">
                <a:sym typeface="Symbol" panose="05050102010706020507" pitchFamily="18" charset="2"/>
              </a:rPr>
              <a:t>	</a:t>
            </a:r>
            <a:r>
              <a:rPr lang="en-US" altLang="en-US" dirty="0">
                <a:sym typeface="Symbol" panose="05050102010706020507" pitchFamily="18" charset="2"/>
              </a:rPr>
              <a:t>1.   </a:t>
            </a:r>
            <a:r>
              <a:rPr lang="en-US" altLang="en-US" i="1" dirty="0">
                <a:sym typeface="Symbol" panose="05050102010706020507" pitchFamily="18" charset="2"/>
              </a:rPr>
              <a:t>r,</a:t>
            </a:r>
            <a:r>
              <a:rPr lang="en-US" altLang="en-US" dirty="0">
                <a:sym typeface="Symbol" panose="05050102010706020507" pitchFamily="18" charset="2"/>
              </a:rPr>
              <a:t> </a:t>
            </a:r>
            <a:r>
              <a:rPr lang="en-US" altLang="en-US" i="1" dirty="0">
                <a:sym typeface="Symbol" panose="05050102010706020507" pitchFamily="18" charset="2"/>
              </a:rPr>
              <a:t>s</a:t>
            </a:r>
            <a:r>
              <a:rPr lang="en-US" altLang="en-US" dirty="0">
                <a:sym typeface="Symbol" panose="05050102010706020507" pitchFamily="18" charset="2"/>
              </a:rPr>
              <a:t> must have the </a:t>
            </a:r>
            <a:r>
              <a:rPr lang="en-US" altLang="en-US" i="1" dirty="0">
                <a:sym typeface="Symbol" panose="05050102010706020507" pitchFamily="18" charset="2"/>
              </a:rPr>
              <a:t>same </a:t>
            </a:r>
            <a:r>
              <a:rPr lang="en-US" altLang="en-US" b="1" dirty="0">
                <a:solidFill>
                  <a:srgbClr val="002060"/>
                </a:solidFill>
                <a:sym typeface="Symbol" panose="05050102010706020507" pitchFamily="18" charset="2"/>
              </a:rPr>
              <a:t>arity</a:t>
            </a:r>
            <a:r>
              <a:rPr lang="en-US" altLang="en-US" dirty="0">
                <a:sym typeface="Symbol" panose="05050102010706020507" pitchFamily="18" charset="2"/>
              </a:rPr>
              <a:t> (same number of attributes)</a:t>
            </a:r>
          </a:p>
          <a:p>
            <a:pPr>
              <a:spcBef>
                <a:spcPts val="0"/>
              </a:spcBef>
              <a:buNone/>
              <a:tabLst>
                <a:tab pos="2224088" algn="ctr"/>
              </a:tabLst>
            </a:pPr>
            <a:r>
              <a:rPr lang="en-US" altLang="en-US" dirty="0">
                <a:sym typeface="Symbol" panose="05050102010706020507" pitchFamily="18" charset="2"/>
              </a:rPr>
              <a:t>	2.   The attribute domains must be </a:t>
            </a:r>
            <a:r>
              <a:rPr lang="en-US" altLang="en-US" b="1" dirty="0">
                <a:solidFill>
                  <a:srgbClr val="002060"/>
                </a:solidFill>
                <a:sym typeface="Symbol" panose="05050102010706020507" pitchFamily="18" charset="2"/>
              </a:rPr>
              <a:t>compatible</a:t>
            </a:r>
            <a:r>
              <a:rPr lang="en-US" altLang="en-US" dirty="0">
                <a:sym typeface="Symbol" panose="05050102010706020507" pitchFamily="18" charset="2"/>
              </a:rPr>
              <a:t> (example: 2</a:t>
            </a:r>
            <a:r>
              <a:rPr lang="en-US" altLang="en-US" baseline="30000" dirty="0">
                <a:sym typeface="Symbol" panose="05050102010706020507" pitchFamily="18" charset="2"/>
              </a:rPr>
              <a:t>nd</a:t>
            </a:r>
            <a:r>
              <a:rPr lang="en-US" altLang="en-US" dirty="0">
                <a:sym typeface="Symbol" panose="05050102010706020507" pitchFamily="18" charset="2"/>
              </a:rPr>
              <a:t> </a:t>
            </a:r>
          </a:p>
          <a:p>
            <a:pPr lvl="1">
              <a:spcBef>
                <a:spcPts val="0"/>
              </a:spcBef>
              <a:buNone/>
              <a:tabLst>
                <a:tab pos="2224088" algn="ctr"/>
              </a:tabLst>
            </a:pPr>
            <a:r>
              <a:rPr lang="en-US" altLang="en-US" sz="1200" dirty="0">
                <a:sym typeface="Symbol" panose="05050102010706020507" pitchFamily="18" charset="2"/>
              </a:rPr>
              <a:t>     column of </a:t>
            </a:r>
            <a:r>
              <a:rPr lang="en-US" altLang="en-US" sz="1200" i="1" dirty="0">
                <a:sym typeface="Symbol" panose="05050102010706020507" pitchFamily="18" charset="2"/>
              </a:rPr>
              <a:t>r</a:t>
            </a:r>
            <a:r>
              <a:rPr lang="en-US" altLang="en-US" sz="1200" dirty="0">
                <a:sym typeface="Symbol" panose="05050102010706020507" pitchFamily="18" charset="2"/>
              </a:rPr>
              <a:t> deals with the same type of values as does the 2</a:t>
            </a:r>
            <a:r>
              <a:rPr lang="en-US" altLang="en-US" sz="1200" baseline="30000" dirty="0">
                <a:sym typeface="Symbol" panose="05050102010706020507" pitchFamily="18" charset="2"/>
              </a:rPr>
              <a:t>nd </a:t>
            </a:r>
            <a:r>
              <a:rPr lang="en-US" altLang="en-US" sz="1200" dirty="0">
                <a:sym typeface="Symbol" panose="05050102010706020507" pitchFamily="18" charset="2"/>
              </a:rPr>
              <a:t>column of </a:t>
            </a:r>
            <a:r>
              <a:rPr lang="en-US" altLang="en-US" sz="1200" i="1" dirty="0">
                <a:sym typeface="Symbol" panose="05050102010706020507" pitchFamily="18" charset="2"/>
              </a:rPr>
              <a:t>s</a:t>
            </a:r>
            <a:r>
              <a:rPr lang="en-US" altLang="en-US" sz="1200" dirty="0">
                <a:sym typeface="Symbol" panose="05050102010706020507" pitchFamily="18" charset="2"/>
              </a:rPr>
              <a:t>)</a:t>
            </a:r>
          </a:p>
          <a:p>
            <a:pPr>
              <a:lnSpc>
                <a:spcPct val="140000"/>
              </a:lnSpc>
              <a:tabLst>
                <a:tab pos="2224088" algn="ctr"/>
              </a:tabLst>
            </a:pPr>
            <a:r>
              <a:rPr lang="en-US" altLang="en-US" dirty="0"/>
              <a:t>Example: to find all courses taught in the Fall 2017 semester, or in the Spring 2018 semester, or in both</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p:txBody>
      </p:sp>
    </p:spTree>
    <p:extLst>
      <p:ext uri="{BB962C8B-B14F-4D97-AF65-F5344CB8AC3E}">
        <p14:creationId xmlns:p14="http://schemas.microsoft.com/office/powerpoint/2010/main" val="158037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en-US" altLang="en-US" dirty="0"/>
              <a:t>Union Operation (Cont.)</a:t>
            </a:r>
          </a:p>
        </p:txBody>
      </p:sp>
      <p:sp>
        <p:nvSpPr>
          <p:cNvPr id="9218" name="Rectangle 3"/>
          <p:cNvSpPr>
            <a:spLocks noGrp="1" noChangeArrowheads="1"/>
          </p:cNvSpPr>
          <p:nvPr>
            <p:ph type="body" idx="1"/>
          </p:nvPr>
        </p:nvSpPr>
        <p:spPr>
          <a:xfrm>
            <a:off x="1719262" y="781003"/>
            <a:ext cx="5760530" cy="1029509"/>
          </a:xfrm>
        </p:spPr>
        <p:txBody>
          <a:bodyPr/>
          <a:lstStyle/>
          <a:p>
            <a:pPr>
              <a:lnSpc>
                <a:spcPct val="140000"/>
              </a:lnSpc>
              <a:tabLst>
                <a:tab pos="2224088" algn="ctr"/>
              </a:tabLst>
            </a:pPr>
            <a:r>
              <a:rPr lang="en-US" altLang="en-US" dirty="0"/>
              <a:t>Result of: </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lnSpc>
                <a:spcPct val="140000"/>
              </a:lnSpc>
              <a:tabLst>
                <a:tab pos="2224088" algn="ctr"/>
              </a:tabLst>
            </a:pPr>
            <a:endParaRPr lang="en-US" altLang="en-US" dirty="0"/>
          </a:p>
          <a:p>
            <a:pPr>
              <a:lnSpc>
                <a:spcPct val="140000"/>
              </a:lnSpc>
              <a:buNone/>
              <a:tabLst>
                <a:tab pos="2224088" algn="ctr"/>
              </a:tabLst>
            </a:pPr>
            <a:endParaRPr lang="en-US" altLang="en-US" i="1" dirty="0"/>
          </a:p>
        </p:txBody>
      </p:sp>
      <p:pic>
        <p:nvPicPr>
          <p:cNvPr id="54273" name="Picture 1" descr="W:\db-book\db7\slide-dir\KEEP\Tables-ch2\2_14.jpg"/>
          <p:cNvPicPr>
            <a:picLocks noChangeAspect="1" noChangeArrowheads="1"/>
          </p:cNvPicPr>
          <p:nvPr/>
        </p:nvPicPr>
        <p:blipFill>
          <a:blip r:embed="rId3" cstate="print"/>
          <a:srcRect/>
          <a:stretch>
            <a:fillRect/>
          </a:stretch>
        </p:blipFill>
        <p:spPr bwMode="auto">
          <a:xfrm>
            <a:off x="3708708" y="1892156"/>
            <a:ext cx="737234" cy="1805185"/>
          </a:xfrm>
          <a:prstGeom prst="rect">
            <a:avLst/>
          </a:prstGeom>
          <a:noFill/>
        </p:spPr>
      </p:pic>
      <p:sp>
        <p:nvSpPr>
          <p:cNvPr id="2" name="TextBox 1">
            <a:extLst>
              <a:ext uri="{FF2B5EF4-FFF2-40B4-BE49-F238E27FC236}">
                <a16:creationId xmlns:a16="http://schemas.microsoft.com/office/drawing/2014/main" id="{BA6FDDF1-F514-3644-AED0-C173E8575EFD}"/>
              </a:ext>
            </a:extLst>
          </p:cNvPr>
          <p:cNvSpPr txBox="1"/>
          <p:nvPr/>
        </p:nvSpPr>
        <p:spPr>
          <a:xfrm>
            <a:off x="533400" y="4019550"/>
            <a:ext cx="7011471"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The preloaded dataset on the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RelaX</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calculator is different from the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most recent data referenced in the book. It is from a previous edition.</a:t>
            </a:r>
          </a:p>
        </p:txBody>
      </p:sp>
    </p:spTree>
    <p:extLst>
      <p:ext uri="{BB962C8B-B14F-4D97-AF65-F5344CB8AC3E}">
        <p14:creationId xmlns:p14="http://schemas.microsoft.com/office/powerpoint/2010/main" val="75675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en-US" altLang="en-US" dirty="0"/>
              <a:t>Set-Intersection Operation</a:t>
            </a:r>
          </a:p>
        </p:txBody>
      </p:sp>
      <p:sp>
        <p:nvSpPr>
          <p:cNvPr id="11266" name="Rectangle 3"/>
          <p:cNvSpPr>
            <a:spLocks noGrp="1" noChangeArrowheads="1"/>
          </p:cNvSpPr>
          <p:nvPr>
            <p:ph type="body" idx="1"/>
          </p:nvPr>
        </p:nvSpPr>
        <p:spPr>
          <a:xfrm>
            <a:off x="1719263" y="808435"/>
            <a:ext cx="5709127" cy="2949749"/>
          </a:xfrm>
        </p:spPr>
        <p:txBody>
          <a:bodyPr/>
          <a:lstStyle/>
          <a:p>
            <a:r>
              <a:rPr lang="en-US" altLang="en-US" dirty="0"/>
              <a:t>The  set-intersection  operation </a:t>
            </a:r>
            <a:r>
              <a:rPr lang="en-US" altLang="en-US" dirty="0">
                <a:sym typeface="Symbol" panose="05050102010706020507" pitchFamily="18" charset="2"/>
              </a:rPr>
              <a:t> allows us to find tuples that are in both the input relations.</a:t>
            </a:r>
            <a:endParaRPr lang="en-US" altLang="en-US" dirty="0"/>
          </a:p>
          <a:p>
            <a:r>
              <a:rPr lang="en-US" altLang="en-US" dirty="0"/>
              <a:t>Notation: </a:t>
            </a:r>
            <a:r>
              <a:rPr lang="en-US" altLang="en-US" i="1" dirty="0"/>
              <a:t>r</a:t>
            </a:r>
            <a:r>
              <a:rPr lang="en-US" altLang="en-US" dirty="0"/>
              <a:t> </a:t>
            </a:r>
            <a:r>
              <a:rPr lang="en-US" altLang="en-US" dirty="0">
                <a:sym typeface="Symbol" panose="05050102010706020507" pitchFamily="18" charset="2"/>
              </a:rPr>
              <a:t> </a:t>
            </a:r>
            <a:r>
              <a:rPr lang="en-US" altLang="en-US" i="1" dirty="0"/>
              <a:t>s</a:t>
            </a:r>
            <a:endParaRPr lang="en-US" altLang="en-US" dirty="0"/>
          </a:p>
          <a:p>
            <a:r>
              <a:rPr lang="en-US" altLang="en-US" dirty="0"/>
              <a:t>Assume: </a:t>
            </a:r>
          </a:p>
          <a:p>
            <a:pPr lvl="1"/>
            <a:r>
              <a:rPr lang="en-US" altLang="en-US" i="1" dirty="0"/>
              <a:t>r</a:t>
            </a:r>
            <a:r>
              <a:rPr lang="en-US" altLang="en-US" dirty="0"/>
              <a:t>, </a:t>
            </a:r>
            <a:r>
              <a:rPr lang="en-US" altLang="en-US" i="1" dirty="0"/>
              <a:t>s</a:t>
            </a:r>
            <a:r>
              <a:rPr lang="en-US" altLang="en-US" dirty="0"/>
              <a:t> have the </a:t>
            </a:r>
            <a:r>
              <a:rPr lang="en-US" altLang="en-US" i="1" dirty="0"/>
              <a:t>same </a:t>
            </a:r>
            <a:r>
              <a:rPr lang="en-US" altLang="en-US" i="1" dirty="0" err="1"/>
              <a:t>arity</a:t>
            </a:r>
            <a:r>
              <a:rPr lang="en-US" altLang="en-US" dirty="0"/>
              <a:t> </a:t>
            </a:r>
          </a:p>
          <a:p>
            <a:pPr lvl="1"/>
            <a:r>
              <a:rPr lang="en-US" altLang="en-US" dirty="0"/>
              <a:t>attributes of </a:t>
            </a:r>
            <a:r>
              <a:rPr lang="en-US" altLang="en-US" i="1" dirty="0"/>
              <a:t>r</a:t>
            </a:r>
            <a:r>
              <a:rPr lang="en-US" altLang="en-US" dirty="0"/>
              <a:t> and </a:t>
            </a:r>
            <a:r>
              <a:rPr lang="en-US" altLang="en-US" i="1" dirty="0"/>
              <a:t>s</a:t>
            </a:r>
            <a:r>
              <a:rPr lang="en-US" altLang="en-US" dirty="0"/>
              <a:t> are compatible</a:t>
            </a:r>
          </a:p>
          <a:p>
            <a:r>
              <a:rPr lang="en-US" altLang="en-US" dirty="0"/>
              <a:t>Example: Find the set of all courses taught in both the Fall 2017 and the Spring 2018 semesters.</a:t>
            </a:r>
          </a:p>
          <a:p>
            <a:pPr>
              <a:buNone/>
            </a:pPr>
            <a:r>
              <a:rPr lang="en-US" altLang="en-US" dirty="0">
                <a:sym typeface="Symbol" panose="05050102010706020507" pitchFamily="18" charset="2"/>
              </a:rPr>
              <a:t>           </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a:t>
            </a:r>
            <a:r>
              <a:rPr lang="en-US" altLang="en-US" dirty="0">
                <a:sym typeface="Symbol" panose="05050102010706020507" pitchFamily="18" charset="2"/>
              </a:rPr>
              <a:t>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pPr>
              <a:buNone/>
            </a:pPr>
            <a:r>
              <a:rPr lang="en-US" altLang="en-US" sz="600" dirty="0">
                <a:sym typeface="Symbol" panose="05050102010706020507" pitchFamily="18" charset="2"/>
              </a:rPr>
              <a:t> </a:t>
            </a:r>
          </a:p>
          <a:p>
            <a:pPr lvl="1"/>
            <a:r>
              <a:rPr lang="en-US" altLang="en-US" dirty="0">
                <a:sym typeface="Symbol" panose="05050102010706020507" pitchFamily="18" charset="2"/>
              </a:rPr>
              <a:t>Result</a:t>
            </a:r>
            <a:endParaRPr lang="en-US" altLang="en-US" dirty="0"/>
          </a:p>
          <a:p>
            <a:pPr>
              <a:buNone/>
            </a:pPr>
            <a:endParaRPr lang="en-US" altLang="en-US" dirty="0"/>
          </a:p>
        </p:txBody>
      </p:sp>
      <p:pic>
        <p:nvPicPr>
          <p:cNvPr id="98306" name="Picture 2" descr="W:\db-book\db7\slide-dir\KEEP\Tables-ch2\2_15.jpg"/>
          <p:cNvPicPr>
            <a:picLocks noChangeAspect="1" noChangeArrowheads="1"/>
          </p:cNvPicPr>
          <p:nvPr/>
        </p:nvPicPr>
        <p:blipFill>
          <a:blip r:embed="rId3" cstate="print"/>
          <a:srcRect/>
          <a:stretch>
            <a:fillRect/>
          </a:stretch>
        </p:blipFill>
        <p:spPr bwMode="auto">
          <a:xfrm>
            <a:off x="3654239" y="3670983"/>
            <a:ext cx="750062" cy="455993"/>
          </a:xfrm>
          <a:prstGeom prst="rect">
            <a:avLst/>
          </a:prstGeom>
          <a:noFill/>
        </p:spPr>
      </p:pic>
    </p:spTree>
    <p:extLst>
      <p:ext uri="{BB962C8B-B14F-4D97-AF65-F5344CB8AC3E}">
        <p14:creationId xmlns:p14="http://schemas.microsoft.com/office/powerpoint/2010/main" val="1300056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r>
              <a:rPr lang="en-US" altLang="en-US" dirty="0"/>
              <a:t>Set Difference Operation</a:t>
            </a:r>
          </a:p>
        </p:txBody>
      </p:sp>
      <p:sp>
        <p:nvSpPr>
          <p:cNvPr id="10242" name="Rectangle 3"/>
          <p:cNvSpPr>
            <a:spLocks noGrp="1" noChangeArrowheads="1"/>
          </p:cNvSpPr>
          <p:nvPr>
            <p:ph type="body" idx="1"/>
          </p:nvPr>
        </p:nvSpPr>
        <p:spPr>
          <a:xfrm>
            <a:off x="1719263" y="808435"/>
            <a:ext cx="5815659" cy="2803445"/>
          </a:xfrm>
        </p:spPr>
        <p:txBody>
          <a:bodyPr/>
          <a:lstStyle/>
          <a:p>
            <a:pPr>
              <a:spcBef>
                <a:spcPct val="60000"/>
              </a:spcBef>
            </a:pPr>
            <a:r>
              <a:rPr lang="en-US" altLang="en-US" dirty="0"/>
              <a:t>The set-difference operation allows us to find tuples that are in one relation but are not in another. </a:t>
            </a:r>
          </a:p>
          <a:p>
            <a:pPr>
              <a:spcBef>
                <a:spcPct val="60000"/>
              </a:spcBef>
            </a:pPr>
            <a:r>
              <a:rPr lang="en-US" altLang="en-US" dirty="0"/>
              <a:t>Notation </a:t>
            </a:r>
            <a:r>
              <a:rPr lang="en-US" altLang="en-US" i="1" dirty="0"/>
              <a:t>r – s</a:t>
            </a:r>
          </a:p>
          <a:p>
            <a:r>
              <a:rPr lang="en-US" altLang="en-US" dirty="0"/>
              <a:t>Set differences must be taken between </a:t>
            </a:r>
            <a:r>
              <a:rPr lang="en-US" altLang="en-US" b="1" dirty="0">
                <a:solidFill>
                  <a:srgbClr val="002060"/>
                </a:solidFill>
              </a:rPr>
              <a:t>compatible</a:t>
            </a:r>
            <a:r>
              <a:rPr lang="en-US" altLang="en-US" dirty="0"/>
              <a:t> relations.</a:t>
            </a:r>
          </a:p>
          <a:p>
            <a:pPr lvl="1"/>
            <a:r>
              <a:rPr lang="en-US" altLang="en-US" i="1" dirty="0"/>
              <a:t>r</a:t>
            </a:r>
            <a:r>
              <a:rPr lang="en-US" altLang="en-US" dirty="0"/>
              <a:t> and </a:t>
            </a:r>
            <a:r>
              <a:rPr lang="en-US" altLang="en-US" i="1" dirty="0"/>
              <a:t>s</a:t>
            </a:r>
            <a:r>
              <a:rPr lang="en-US" altLang="en-US" dirty="0"/>
              <a:t> must have the </a:t>
            </a:r>
            <a:r>
              <a:rPr lang="en-US" altLang="en-US" dirty="0">
                <a:solidFill>
                  <a:srgbClr val="002060"/>
                </a:solidFill>
              </a:rPr>
              <a:t>same</a:t>
            </a:r>
            <a:r>
              <a:rPr lang="en-US" altLang="en-US" dirty="0"/>
              <a:t> </a:t>
            </a:r>
            <a:r>
              <a:rPr lang="en-US" altLang="en-US" dirty="0" err="1"/>
              <a:t>arity</a:t>
            </a:r>
            <a:endParaRPr lang="en-US" altLang="en-US" dirty="0"/>
          </a:p>
          <a:p>
            <a:pPr lvl="1"/>
            <a:r>
              <a:rPr lang="en-US" altLang="en-US" dirty="0"/>
              <a:t>attribute domains of </a:t>
            </a:r>
            <a:r>
              <a:rPr lang="en-US" altLang="en-US" i="1" dirty="0"/>
              <a:t>r </a:t>
            </a:r>
            <a:r>
              <a:rPr lang="en-US" altLang="en-US" dirty="0"/>
              <a:t>and </a:t>
            </a:r>
            <a:r>
              <a:rPr lang="en-US" altLang="en-US" i="1" dirty="0"/>
              <a:t>s </a:t>
            </a:r>
            <a:r>
              <a:rPr lang="en-US" altLang="en-US" dirty="0"/>
              <a:t>must be compatible</a:t>
            </a:r>
          </a:p>
          <a:p>
            <a:pPr>
              <a:lnSpc>
                <a:spcPct val="140000"/>
              </a:lnSpc>
            </a:pPr>
            <a:r>
              <a:rPr lang="en-US" altLang="en-US" dirty="0"/>
              <a:t>Example: to find all courses taught in the Fall 2017 semester, but not in the Spring 2018 semester</a:t>
            </a:r>
            <a:br>
              <a:rPr lang="en-US" altLang="en-US" dirty="0"/>
            </a:br>
            <a:r>
              <a:rPr lang="en-US" altLang="en-US" dirty="0"/>
              <a:t>   </a:t>
            </a:r>
            <a:r>
              <a:rPr lang="en-US" altLang="en-US" dirty="0">
                <a:sym typeface="Symbol" panose="05050102010706020507" pitchFamily="18" charset="2"/>
              </a:rPr>
              <a:t></a:t>
            </a:r>
            <a:r>
              <a:rPr lang="en-US" altLang="en-US" i="1" baseline="-25000" dirty="0" err="1"/>
              <a:t>course_id</a:t>
            </a:r>
            <a:r>
              <a:rPr lang="en-US" altLang="en-US" dirty="0"/>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Fall</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year=2017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  −  </a:t>
            </a:r>
            <a:br>
              <a:rPr lang="en-US" altLang="ja-JP" dirty="0">
                <a:sym typeface="Symbol" panose="05050102010706020507" pitchFamily="18" charset="2"/>
              </a:rPr>
            </a:br>
            <a:r>
              <a:rPr lang="en-US" altLang="ja-JP" dirty="0">
                <a:sym typeface="Symbol" panose="05050102010706020507" pitchFamily="18" charset="2"/>
              </a:rPr>
              <a:t>   </a:t>
            </a:r>
            <a:r>
              <a:rPr lang="en-US" altLang="ja-JP" i="1" baseline="-25000" dirty="0" err="1"/>
              <a:t>course_id</a:t>
            </a:r>
            <a:r>
              <a:rPr lang="en-US" altLang="ja-JP" dirty="0"/>
              <a:t> (</a:t>
            </a:r>
            <a:r>
              <a:rPr lang="en-US" altLang="ja-JP" i="1" dirty="0">
                <a:sym typeface="Symbol" panose="05050102010706020507" pitchFamily="18" charset="2"/>
              </a:rPr>
              <a:t></a:t>
            </a:r>
            <a:r>
              <a:rPr lang="en-US" altLang="ja-JP" dirty="0">
                <a:sym typeface="Symbol" panose="05050102010706020507" pitchFamily="18" charset="2"/>
              </a:rPr>
              <a:t> </a:t>
            </a:r>
            <a:r>
              <a:rPr lang="en-US" altLang="ja-JP" i="1" baseline="-25000" dirty="0">
                <a:sym typeface="Symbol" panose="05050102010706020507" pitchFamily="18" charset="2"/>
              </a:rPr>
              <a:t>semester=</a:t>
            </a:r>
            <a:r>
              <a:rPr lang="ja-JP" altLang="en-US" i="1" baseline="-25000" dirty="0">
                <a:sym typeface="Symbol" panose="05050102010706020507" pitchFamily="18" charset="2"/>
              </a:rPr>
              <a:t>“</a:t>
            </a:r>
            <a:r>
              <a:rPr lang="en-US" altLang="ja-JP" i="1" baseline="-25000" dirty="0">
                <a:sym typeface="Symbol" panose="05050102010706020507" pitchFamily="18" charset="2"/>
              </a:rPr>
              <a:t>Spring</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l-GR" altLang="ja-JP" i="1" baseline="-25000" dirty="0">
                <a:sym typeface="Symbol" panose="05050102010706020507" pitchFamily="18" charset="2"/>
              </a:rPr>
              <a:t>Λ</a:t>
            </a:r>
            <a:r>
              <a:rPr lang="en-US" altLang="ja-JP" i="1" baseline="-25000" dirty="0">
                <a:sym typeface="Symbol" panose="05050102010706020507" pitchFamily="18" charset="2"/>
              </a:rPr>
              <a:t> year=2018 </a:t>
            </a:r>
            <a:r>
              <a:rPr lang="en-US" altLang="ja-JP" dirty="0">
                <a:sym typeface="Symbol" panose="05050102010706020507" pitchFamily="18" charset="2"/>
              </a:rPr>
              <a:t>(</a:t>
            </a:r>
            <a:r>
              <a:rPr lang="en-US" altLang="ja-JP" i="1" dirty="0">
                <a:sym typeface="Symbol" panose="05050102010706020507" pitchFamily="18" charset="2"/>
              </a:rPr>
              <a:t>section</a:t>
            </a:r>
            <a:r>
              <a:rPr lang="en-US" altLang="ja-JP" dirty="0">
                <a:sym typeface="Symbol" panose="05050102010706020507" pitchFamily="18" charset="2"/>
              </a:rPr>
              <a:t>))</a:t>
            </a:r>
          </a:p>
          <a:p>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a:p>
            <a:pPr>
              <a:buFont typeface="Monotype Sorts" charset="2"/>
              <a:buNone/>
            </a:pPr>
            <a:endParaRPr lang="en-US" altLang="en-US" sz="1200" dirty="0">
              <a:sym typeface="Symbol" panose="05050102010706020507" pitchFamily="18" charset="2"/>
            </a:endParaRPr>
          </a:p>
        </p:txBody>
      </p:sp>
      <p:pic>
        <p:nvPicPr>
          <p:cNvPr id="4" name="Picture 1" descr="C:\Users\as668\Desktop\Figures-for-slides\2_16.jpg"/>
          <p:cNvPicPr>
            <a:picLocks noChangeAspect="1" noChangeArrowheads="1"/>
          </p:cNvPicPr>
          <p:nvPr/>
        </p:nvPicPr>
        <p:blipFill>
          <a:blip r:embed="rId3" cstate="print"/>
          <a:srcRect/>
          <a:stretch>
            <a:fillRect/>
          </a:stretch>
        </p:blipFill>
        <p:spPr bwMode="auto">
          <a:xfrm>
            <a:off x="3657600" y="3722814"/>
            <a:ext cx="758721" cy="651409"/>
          </a:xfrm>
          <a:prstGeom prst="rect">
            <a:avLst/>
          </a:prstGeom>
          <a:noFill/>
        </p:spPr>
      </p:pic>
    </p:spTree>
    <p:extLst>
      <p:ext uri="{BB962C8B-B14F-4D97-AF65-F5344CB8AC3E}">
        <p14:creationId xmlns:p14="http://schemas.microsoft.com/office/powerpoint/2010/main" val="108708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D0EF62-8C9D-2144-9668-4E41B115D21D}"/>
              </a:ext>
            </a:extLst>
          </p:cNvPr>
          <p:cNvSpPr>
            <a:spLocks noGrp="1"/>
          </p:cNvSpPr>
          <p:nvPr>
            <p:ph type="title"/>
          </p:nvPr>
        </p:nvSpPr>
        <p:spPr/>
        <p:txBody>
          <a:bodyPr/>
          <a:lstStyle/>
          <a:p>
            <a:r>
              <a:rPr lang="en-US" dirty="0"/>
              <a:t>Same “arity”</a:t>
            </a:r>
          </a:p>
        </p:txBody>
      </p:sp>
      <p:sp>
        <p:nvSpPr>
          <p:cNvPr id="2" name="Content Placeholder 1">
            <a:extLst>
              <a:ext uri="{FF2B5EF4-FFF2-40B4-BE49-F238E27FC236}">
                <a16:creationId xmlns:a16="http://schemas.microsoft.com/office/drawing/2014/main" id="{ACF32970-15D0-3F41-93C5-FAD5A7AA17B8}"/>
              </a:ext>
            </a:extLst>
          </p:cNvPr>
          <p:cNvSpPr>
            <a:spLocks noGrp="1"/>
          </p:cNvSpPr>
          <p:nvPr>
            <p:ph idx="1"/>
          </p:nvPr>
        </p:nvSpPr>
        <p:spPr>
          <a:xfrm>
            <a:off x="152400" y="552450"/>
            <a:ext cx="5029200" cy="4038600"/>
          </a:xfrm>
        </p:spPr>
        <p:txBody>
          <a:bodyPr/>
          <a:lstStyle/>
          <a:p>
            <a:r>
              <a:rPr lang="en-US" sz="1600" dirty="0"/>
              <a:t>Same “arity”</a:t>
            </a:r>
          </a:p>
          <a:p>
            <a:pPr lvl="1"/>
            <a:r>
              <a:rPr lang="en-US" sz="1400" dirty="0"/>
              <a:t>Same number of columns.</a:t>
            </a:r>
          </a:p>
          <a:p>
            <a:pPr lvl="1"/>
            <a:r>
              <a:rPr lang="en-US" sz="1400" dirty="0"/>
              <a:t>Compatible types.</a:t>
            </a:r>
          </a:p>
          <a:p>
            <a:pPr lvl="1"/>
            <a:r>
              <a:rPr lang="en-US" sz="1400" dirty="0"/>
              <a:t>The </a:t>
            </a:r>
            <a:r>
              <a:rPr lang="en-US" sz="1400" dirty="0" err="1"/>
              <a:t>i-th</a:t>
            </a:r>
            <a:r>
              <a:rPr lang="en-US" sz="1400" dirty="0"/>
              <a:t> column in each table is from a</a:t>
            </a:r>
            <a:br>
              <a:rPr lang="en-US" sz="1400" dirty="0"/>
            </a:br>
            <a:r>
              <a:rPr lang="en-US" sz="1400" dirty="0"/>
              <a:t>compatible domain. </a:t>
            </a:r>
          </a:p>
          <a:p>
            <a:pPr lvl="2"/>
            <a:r>
              <a:rPr lang="en-US" sz="1200" dirty="0"/>
              <a:t>Student 5</a:t>
            </a:r>
            <a:r>
              <a:rPr lang="en-US" sz="1200" baseline="30000" dirty="0"/>
              <a:t>th</a:t>
            </a:r>
            <a:r>
              <a:rPr lang="en-US" sz="1200" dirty="0"/>
              <a:t> column is “year.”</a:t>
            </a:r>
          </a:p>
          <a:p>
            <a:pPr lvl="2"/>
            <a:r>
              <a:rPr lang="en-US" sz="1200" dirty="0"/>
              <a:t>Faculty 5</a:t>
            </a:r>
            <a:r>
              <a:rPr lang="en-US" sz="1200" baseline="30000" dirty="0"/>
              <a:t>th</a:t>
            </a:r>
            <a:r>
              <a:rPr lang="en-US" sz="1200" dirty="0"/>
              <a:t> column is “title”</a:t>
            </a:r>
          </a:p>
          <a:p>
            <a:pPr lvl="2"/>
            <a:r>
              <a:rPr lang="en-US" sz="1200" dirty="0"/>
              <a:t>Both are strings but combing them does not make sense.</a:t>
            </a:r>
          </a:p>
          <a:p>
            <a:r>
              <a:rPr lang="en-US" sz="1600" dirty="0"/>
              <a:t>You can shape two incompatible tables using </a:t>
            </a:r>
            <a:r>
              <a:rPr lang="en-US" sz="1600" i="1" dirty="0"/>
              <a:t>project operations. </a:t>
            </a:r>
            <a:r>
              <a:rPr lang="en-US" sz="1600" dirty="0"/>
              <a:t>For example</a:t>
            </a:r>
          </a:p>
          <a:p>
            <a:pPr lvl="1"/>
            <a:r>
              <a:rPr lang="el-GR" sz="1400" dirty="0"/>
              <a:t>π </a:t>
            </a:r>
            <a:r>
              <a:rPr lang="en-US" sz="1400" dirty="0" err="1"/>
              <a:t>first_name,last_name,email</a:t>
            </a:r>
            <a:r>
              <a:rPr lang="en-US" sz="1400" dirty="0"/>
              <a:t> (students)</a:t>
            </a:r>
            <a:br>
              <a:rPr lang="en-US" sz="1400" dirty="0"/>
            </a:br>
            <a:r>
              <a:rPr lang="en-US" sz="1400" dirty="0"/>
              <a:t>∩</a:t>
            </a:r>
            <a:br>
              <a:rPr lang="en-US" sz="1400" dirty="0"/>
            </a:br>
            <a:r>
              <a:rPr lang="el-GR" sz="1400" dirty="0"/>
              <a:t>π </a:t>
            </a:r>
            <a:r>
              <a:rPr lang="en-US" sz="1400" dirty="0" err="1"/>
              <a:t>first_name,last_name,email</a:t>
            </a:r>
            <a:r>
              <a:rPr lang="en-US" sz="1400" dirty="0"/>
              <a:t> (faculty)</a:t>
            </a:r>
          </a:p>
          <a:p>
            <a:pPr lvl="1"/>
            <a:r>
              <a:rPr lang="el-GR" sz="1400" dirty="0"/>
              <a:t>π </a:t>
            </a:r>
            <a:r>
              <a:rPr lang="en-US" sz="1400" dirty="0" err="1"/>
              <a:t>last_name,email</a:t>
            </a:r>
            <a:r>
              <a:rPr lang="en-US" sz="1400" dirty="0"/>
              <a:t>, </a:t>
            </a:r>
            <a:r>
              <a:rPr lang="en-US" sz="1400" dirty="0" err="1"/>
              <a:t>title←'Student</a:t>
            </a:r>
            <a:r>
              <a:rPr lang="en-US" sz="1400" dirty="0"/>
              <a:t>' (students)</a:t>
            </a:r>
            <a:br>
              <a:rPr lang="en-US" sz="1400" dirty="0"/>
            </a:br>
            <a:r>
              <a:rPr lang="en-US" sz="1400" dirty="0"/>
              <a:t>∪</a:t>
            </a:r>
            <a:br>
              <a:rPr lang="en-US" sz="1400" dirty="0"/>
            </a:br>
            <a:r>
              <a:rPr lang="el-GR" sz="1400" dirty="0"/>
              <a:t>π </a:t>
            </a:r>
            <a:r>
              <a:rPr lang="en-US" sz="1400" dirty="0" err="1"/>
              <a:t>last_name,email</a:t>
            </a:r>
            <a:r>
              <a:rPr lang="en-US" sz="1400" dirty="0"/>
              <a:t>, title (faculty)</a:t>
            </a:r>
          </a:p>
        </p:txBody>
      </p:sp>
      <p:pic>
        <p:nvPicPr>
          <p:cNvPr id="4" name="Picture 3">
            <a:extLst>
              <a:ext uri="{FF2B5EF4-FFF2-40B4-BE49-F238E27FC236}">
                <a16:creationId xmlns:a16="http://schemas.microsoft.com/office/drawing/2014/main" id="{785DAFF5-AD2B-554A-BE49-C326934CC7BE}"/>
              </a:ext>
            </a:extLst>
          </p:cNvPr>
          <p:cNvPicPr>
            <a:picLocks noChangeAspect="1"/>
          </p:cNvPicPr>
          <p:nvPr/>
        </p:nvPicPr>
        <p:blipFill>
          <a:blip r:embed="rId2"/>
          <a:stretch>
            <a:fillRect/>
          </a:stretch>
        </p:blipFill>
        <p:spPr>
          <a:xfrm>
            <a:off x="5257800" y="549954"/>
            <a:ext cx="3263630" cy="4146019"/>
          </a:xfrm>
          <a:prstGeom prst="rect">
            <a:avLst/>
          </a:prstGeom>
        </p:spPr>
      </p:pic>
    </p:spTree>
    <p:extLst>
      <p:ext uri="{BB962C8B-B14F-4D97-AF65-F5344CB8AC3E}">
        <p14:creationId xmlns:p14="http://schemas.microsoft.com/office/powerpoint/2010/main" val="344813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extLst>
      <p:ext uri="{BB962C8B-B14F-4D97-AF65-F5344CB8AC3E}">
        <p14:creationId xmlns:p14="http://schemas.microsoft.com/office/powerpoint/2010/main" val="3670669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Rename Operation </a:t>
            </a:r>
          </a:p>
        </p:txBody>
      </p:sp>
      <p:sp>
        <p:nvSpPr>
          <p:cNvPr id="7170" name="Rectangle 3"/>
          <p:cNvSpPr>
            <a:spLocks noGrp="1" noChangeArrowheads="1"/>
          </p:cNvSpPr>
          <p:nvPr>
            <p:ph type="body" idx="1"/>
          </p:nvPr>
        </p:nvSpPr>
        <p:spPr>
          <a:xfrm>
            <a:off x="1719263" y="808435"/>
            <a:ext cx="5762393" cy="2401109"/>
          </a:xfrm>
        </p:spPr>
        <p:txBody>
          <a:bodyPr/>
          <a:lstStyle/>
          <a:p>
            <a:r>
              <a:rPr lang="en-US" altLang="en-US" dirty="0"/>
              <a:t>The results of relational-algebra expressions do not have a name that we can use to refer to them.  The  rename operator,  </a:t>
            </a:r>
            <a:r>
              <a:rPr lang="en-US" altLang="en-US" i="1" dirty="0">
                <a:sym typeface="Symbol" panose="05050102010706020507" pitchFamily="18" charset="2"/>
              </a:rPr>
              <a:t> ,</a:t>
            </a:r>
            <a:r>
              <a:rPr lang="en-US" altLang="en-US" dirty="0">
                <a:sym typeface="Symbol" panose="05050102010706020507" pitchFamily="18" charset="2"/>
              </a:rPr>
              <a:t>  is provided </a:t>
            </a:r>
            <a:r>
              <a:rPr lang="en-US" altLang="en-US" i="1" dirty="0">
                <a:sym typeface="Symbol" panose="05050102010706020507" pitchFamily="18" charset="2"/>
              </a:rPr>
              <a:t> </a:t>
            </a:r>
            <a:r>
              <a:rPr lang="en-US" altLang="en-US" dirty="0">
                <a:sym typeface="Symbol" panose="05050102010706020507" pitchFamily="18" charset="2"/>
              </a:rPr>
              <a:t>for that purpose</a:t>
            </a:r>
          </a:p>
          <a:p>
            <a:r>
              <a:rPr lang="en-US" altLang="en-US" dirty="0"/>
              <a:t>The expression: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t>
            </a:r>
            <a:r>
              <a:rPr lang="en-US" altLang="en-US" i="1" dirty="0">
                <a:sym typeface="Symbol" panose="05050102010706020507" pitchFamily="18" charset="2"/>
              </a:rPr>
              <a:t>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p>
          <a:p>
            <a:pPr>
              <a:buNone/>
            </a:pPr>
            <a:r>
              <a:rPr lang="en-US" altLang="en-US" dirty="0">
                <a:sym typeface="Symbol" panose="05050102010706020507" pitchFamily="18" charset="2"/>
              </a:rPr>
              <a:t>      returns the result of expression </a:t>
            </a:r>
            <a:r>
              <a:rPr lang="en-US" altLang="en-US" i="1" dirty="0">
                <a:sym typeface="Symbol" panose="05050102010706020507" pitchFamily="18" charset="2"/>
              </a:rPr>
              <a:t>E</a:t>
            </a:r>
            <a:r>
              <a:rPr lang="en-US" altLang="en-US" dirty="0">
                <a:sym typeface="Symbol" panose="05050102010706020507" pitchFamily="18" charset="2"/>
              </a:rPr>
              <a:t> under the name </a:t>
            </a:r>
            <a:r>
              <a:rPr lang="en-US" altLang="en-US" i="1" dirty="0">
                <a:sym typeface="Symbol" panose="05050102010706020507" pitchFamily="18" charset="2"/>
              </a:rPr>
              <a:t>x</a:t>
            </a:r>
            <a:endParaRPr lang="en-US" altLang="en-US" i="1" dirty="0"/>
          </a:p>
          <a:p>
            <a:r>
              <a:rPr lang="en-US" altLang="en-US" dirty="0"/>
              <a:t>Another form of the rename operation:</a:t>
            </a:r>
          </a:p>
          <a:p>
            <a:pPr>
              <a:buNone/>
            </a:pPr>
            <a:r>
              <a:rPr lang="en-US" altLang="en-US" dirty="0"/>
              <a:t>                 </a:t>
            </a:r>
            <a:r>
              <a:rPr lang="en-US" altLang="en-US" i="1" dirty="0">
                <a:sym typeface="Symbol" panose="05050102010706020507" pitchFamily="18" charset="2"/>
              </a:rPr>
              <a:t></a:t>
            </a:r>
            <a:r>
              <a:rPr lang="en-US" altLang="en-US" i="1" baseline="-25000" dirty="0">
                <a:sym typeface="Symbol" panose="05050102010706020507" pitchFamily="18" charset="2"/>
              </a:rPr>
              <a:t>x(A1,A2, .. An) </a:t>
            </a:r>
            <a:r>
              <a:rPr lang="en-US" altLang="en-US" dirty="0">
                <a:sym typeface="Symbol" panose="05050102010706020507" pitchFamily="18" charset="2"/>
              </a:rPr>
              <a:t>(</a:t>
            </a:r>
            <a:r>
              <a:rPr lang="en-US" altLang="en-US" i="1" dirty="0">
                <a:sym typeface="Symbol" panose="05050102010706020507" pitchFamily="18" charset="2"/>
              </a:rPr>
              <a:t>E</a:t>
            </a:r>
            <a:r>
              <a:rPr lang="en-US" altLang="en-US" dirty="0">
                <a:sym typeface="Symbol" panose="05050102010706020507" pitchFamily="18" charset="2"/>
              </a:rPr>
              <a:t>)</a:t>
            </a:r>
            <a:endParaRPr lang="en-US" altLang="en-US" dirty="0"/>
          </a:p>
          <a:p>
            <a:endParaRPr lang="en-US" altLang="en-US" dirty="0"/>
          </a:p>
        </p:txBody>
      </p:sp>
      <p:sp>
        <p:nvSpPr>
          <p:cNvPr id="4" name="TextBox 3">
            <a:extLst>
              <a:ext uri="{FF2B5EF4-FFF2-40B4-BE49-F238E27FC236}">
                <a16:creationId xmlns:a16="http://schemas.microsoft.com/office/drawing/2014/main" id="{487F1B9C-445C-B44E-BA2F-CB8D7EE3F6F2}"/>
              </a:ext>
            </a:extLst>
          </p:cNvPr>
          <p:cNvSpPr txBox="1"/>
          <p:nvPr/>
        </p:nvSpPr>
        <p:spPr>
          <a:xfrm>
            <a:off x="533400" y="4019550"/>
            <a:ext cx="752924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Assignment and rename can act a little wonky when using the calculator.</a:t>
            </a:r>
          </a:p>
        </p:txBody>
      </p:sp>
    </p:spTree>
    <p:extLst>
      <p:ext uri="{BB962C8B-B14F-4D97-AF65-F5344CB8AC3E}">
        <p14:creationId xmlns:p14="http://schemas.microsoft.com/office/powerpoint/2010/main" val="173910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2115627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407074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Insert, Update, Delete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376668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51B87-6EA9-5448-AE64-DB5EA63928D1}"/>
              </a:ext>
            </a:extLst>
          </p:cNvPr>
          <p:cNvSpPr>
            <a:spLocks noGrp="1"/>
          </p:cNvSpPr>
          <p:nvPr>
            <p:ph idx="1"/>
          </p:nvPr>
        </p:nvSpPr>
        <p:spPr/>
        <p:txBody>
          <a:bodyPr/>
          <a:lstStyle/>
          <a:p>
            <a:pPr marL="0" indent="0">
              <a:buNone/>
            </a:pPr>
            <a:r>
              <a:rPr lang="en-US" sz="1400" dirty="0"/>
              <a:t>/* Copy data but not keys, etc. */</a:t>
            </a:r>
          </a:p>
          <a:p>
            <a:pPr marL="0" indent="0">
              <a:buNone/>
            </a:pPr>
            <a:r>
              <a:rPr lang="en-US" sz="1400" dirty="0"/>
              <a:t>create table </a:t>
            </a:r>
            <a:r>
              <a:rPr lang="en-US" sz="1400" dirty="0" err="1"/>
              <a:t>department_backup</a:t>
            </a:r>
            <a:r>
              <a:rPr lang="en-US" sz="1400" dirty="0"/>
              <a:t> as</a:t>
            </a:r>
          </a:p>
          <a:p>
            <a:pPr marL="0" indent="0">
              <a:buNone/>
            </a:pPr>
            <a:r>
              <a:rPr lang="en-US" sz="1400" dirty="0"/>
              <a:t>	select * from department;</a:t>
            </a:r>
          </a:p>
          <a:p>
            <a:pPr marL="0" indent="0">
              <a:buNone/>
            </a:pPr>
            <a:r>
              <a:rPr lang="en-US" sz="1400" dirty="0"/>
              <a:t>    </a:t>
            </a:r>
          </a:p>
          <a:p>
            <a:pPr marL="0" indent="0">
              <a:buNone/>
            </a:pPr>
            <a:r>
              <a:rPr lang="en-US" sz="1400" dirty="0"/>
              <a:t>/* Make an empty table lust like ... Including keys, etc. */</a:t>
            </a:r>
          </a:p>
          <a:p>
            <a:pPr marL="0" indent="0">
              <a:buNone/>
            </a:pPr>
            <a:r>
              <a:rPr lang="en-US" sz="1400" dirty="0"/>
              <a:t>create table </a:t>
            </a:r>
            <a:r>
              <a:rPr lang="en-US" sz="1400" dirty="0" err="1"/>
              <a:t>department_backup_cool</a:t>
            </a:r>
            <a:r>
              <a:rPr lang="en-US" sz="1400" dirty="0"/>
              <a:t> like department;</a:t>
            </a:r>
          </a:p>
          <a:p>
            <a:pPr marL="0" indent="0">
              <a:buNone/>
            </a:pPr>
            <a:endParaRPr lang="en-US" sz="1400" dirty="0"/>
          </a:p>
          <a:p>
            <a:pPr marL="0" indent="0">
              <a:buNone/>
            </a:pPr>
            <a:r>
              <a:rPr lang="en-US" sz="1400" dirty="0"/>
              <a:t>/* Insert the result of the select into the table. */</a:t>
            </a:r>
          </a:p>
          <a:p>
            <a:pPr marL="0" indent="0">
              <a:buNone/>
            </a:pPr>
            <a:r>
              <a:rPr lang="en-US" sz="1400" dirty="0"/>
              <a:t>insert into </a:t>
            </a:r>
            <a:r>
              <a:rPr lang="en-US" sz="1400" dirty="0" err="1"/>
              <a:t>department_backup_cool</a:t>
            </a:r>
            <a:r>
              <a:rPr lang="en-US" sz="1400" dirty="0"/>
              <a:t> select * from department;</a:t>
            </a:r>
          </a:p>
          <a:p>
            <a:pPr marL="0" indent="0">
              <a:buNone/>
            </a:pPr>
            <a:endParaRPr lang="en-US" sz="1400" dirty="0"/>
          </a:p>
          <a:p>
            <a:pPr marL="0" indent="0">
              <a:buNone/>
            </a:pPr>
            <a:r>
              <a:rPr lang="en-US" sz="1400" dirty="0"/>
              <a:t>/* Safe way to change data with aggregates in the where ... */</a:t>
            </a:r>
          </a:p>
          <a:p>
            <a:pPr marL="0" indent="0">
              <a:buNone/>
            </a:pPr>
            <a:r>
              <a:rPr lang="en-US" sz="1400" dirty="0"/>
              <a:t>set @avg = (select avg(salary) from instructor);</a:t>
            </a:r>
          </a:p>
          <a:p>
            <a:pPr marL="0" indent="0">
              <a:buNone/>
            </a:pPr>
            <a:r>
              <a:rPr lang="en-US" sz="1400" dirty="0"/>
              <a:t>select * from instructor where salary &gt; @avg;</a:t>
            </a:r>
          </a:p>
        </p:txBody>
      </p:sp>
      <p:sp>
        <p:nvSpPr>
          <p:cNvPr id="3" name="Title 2">
            <a:extLst>
              <a:ext uri="{FF2B5EF4-FFF2-40B4-BE49-F238E27FC236}">
                <a16:creationId xmlns:a16="http://schemas.microsoft.com/office/drawing/2014/main" id="{138F615B-E1C2-3249-AF61-50A54AA2D7B2}"/>
              </a:ext>
            </a:extLst>
          </p:cNvPr>
          <p:cNvSpPr>
            <a:spLocks noGrp="1"/>
          </p:cNvSpPr>
          <p:nvPr>
            <p:ph type="title"/>
          </p:nvPr>
        </p:nvSpPr>
        <p:spPr/>
        <p:txBody>
          <a:bodyPr/>
          <a:lstStyle/>
          <a:p>
            <a:r>
              <a:rPr lang="en-US" dirty="0"/>
              <a:t>Copying Data Examples</a:t>
            </a:r>
          </a:p>
        </p:txBody>
      </p:sp>
    </p:spTree>
    <p:extLst>
      <p:ext uri="{BB962C8B-B14F-4D97-AF65-F5344CB8AC3E}">
        <p14:creationId xmlns:p14="http://schemas.microsoft.com/office/powerpoint/2010/main" val="34432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174-B733-164C-84A7-E23F3049CC21}"/>
              </a:ext>
            </a:extLst>
          </p:cNvPr>
          <p:cNvSpPr>
            <a:spLocks noGrp="1"/>
          </p:cNvSpPr>
          <p:nvPr>
            <p:ph idx="1"/>
          </p:nvPr>
        </p:nvSpPr>
        <p:spPr/>
        <p:txBody>
          <a:bodyPr/>
          <a:lstStyle/>
          <a:p>
            <a:r>
              <a:rPr lang="en-US" dirty="0"/>
              <a:t>Questions, answers, discussion.</a:t>
            </a:r>
          </a:p>
          <a:p>
            <a:endParaRPr lang="en-US" dirty="0"/>
          </a:p>
          <a:p>
            <a:r>
              <a:rPr lang="en-US" dirty="0"/>
              <a:t>A worked example involving:</a:t>
            </a:r>
          </a:p>
          <a:p>
            <a:pPr lvl="1"/>
            <a:r>
              <a:rPr lang="en-US" dirty="0"/>
              <a:t>ER modeling.</a:t>
            </a:r>
          </a:p>
          <a:p>
            <a:pPr lvl="1"/>
            <a:r>
              <a:rPr lang="en-US" dirty="0"/>
              <a:t>SQL DDL and data model creation.</a:t>
            </a:r>
          </a:p>
          <a:p>
            <a:pPr lvl="1"/>
            <a:r>
              <a:rPr lang="en-US" dirty="0"/>
              <a:t>Top-down and bottom-up modeling.</a:t>
            </a:r>
          </a:p>
          <a:p>
            <a:endParaRPr lang="en-US" dirty="0"/>
          </a:p>
          <a:p>
            <a:r>
              <a:rPr lang="en-US" dirty="0"/>
              <a:t>A little more relational algebra and the dreaded “</a:t>
            </a:r>
            <a:r>
              <a:rPr lang="en-US" dirty="0" err="1"/>
              <a:t>RelaX</a:t>
            </a:r>
            <a:r>
              <a:rPr lang="en-US" dirty="0"/>
              <a:t> Calculator.”</a:t>
            </a:r>
          </a:p>
          <a:p>
            <a:pPr marL="0" indent="0">
              <a:buNone/>
            </a:pPr>
            <a:endParaRPr lang="en-US" dirty="0"/>
          </a:p>
          <a:p>
            <a:r>
              <a:rPr lang="en-US" dirty="0"/>
              <a:t>SQL Insert, Update and Delete.</a:t>
            </a:r>
          </a:p>
        </p:txBody>
      </p:sp>
      <p:sp>
        <p:nvSpPr>
          <p:cNvPr id="3" name="Title 2">
            <a:extLst>
              <a:ext uri="{FF2B5EF4-FFF2-40B4-BE49-F238E27FC236}">
                <a16:creationId xmlns:a16="http://schemas.microsoft.com/office/drawing/2014/main" id="{187F2C5B-01D9-0D4F-8F9D-399CAE5A631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57336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delete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&lt; (</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13366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r>
              <a:rPr lang="en-US" altLang="en-US" dirty="0"/>
              <a:t>	</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21ED42-298B-BF46-97C1-3BC86A911485}"/>
              </a:ext>
            </a:extLst>
          </p:cNvPr>
          <p:cNvSpPr>
            <a:spLocks noGrp="1"/>
          </p:cNvSpPr>
          <p:nvPr>
            <p:ph idx="1"/>
          </p:nvPr>
        </p:nvSpPr>
        <p:spPr/>
        <p:txBody>
          <a:bodyPr/>
          <a:lstStyle/>
          <a:p>
            <a:pPr marL="0" indent="0">
              <a:buNone/>
            </a:pPr>
            <a:r>
              <a:rPr lang="en-US" dirty="0"/>
              <a:t>Equivalent</a:t>
            </a:r>
          </a:p>
          <a:p>
            <a:pPr marL="0" indent="0">
              <a:buNone/>
            </a:pPr>
            <a:endParaRPr lang="en-US" dirty="0"/>
          </a:p>
          <a:p>
            <a:pPr marL="0" indent="0">
              <a:buNone/>
            </a:pPr>
            <a:r>
              <a:rPr lang="en-US" dirty="0"/>
              <a:t>insert into student values ('3003', 'Green', 'Finance', null);</a:t>
            </a:r>
          </a:p>
          <a:p>
            <a:pPr marL="0" indent="0">
              <a:buNone/>
            </a:pPr>
            <a:endParaRPr lang="en-US" dirty="0"/>
          </a:p>
          <a:p>
            <a:pPr marL="0" indent="0">
              <a:buNone/>
            </a:pPr>
            <a:r>
              <a:rPr lang="en-US" dirty="0"/>
              <a:t>insert into student(</a:t>
            </a:r>
            <a:r>
              <a:rPr lang="en-US" dirty="0" err="1"/>
              <a:t>dept_name</a:t>
            </a:r>
            <a:r>
              <a:rPr lang="en-US" dirty="0"/>
              <a:t>, ID, name)</a:t>
            </a:r>
          </a:p>
          <a:p>
            <a:pPr marL="0" indent="0">
              <a:buNone/>
            </a:pPr>
            <a:r>
              <a:rPr lang="en-US" dirty="0"/>
              <a:t>	values('Finance', '3003', 'Green');</a:t>
            </a:r>
          </a:p>
        </p:txBody>
      </p:sp>
      <p:sp>
        <p:nvSpPr>
          <p:cNvPr id="3" name="Title 2">
            <a:extLst>
              <a:ext uri="{FF2B5EF4-FFF2-40B4-BE49-F238E27FC236}">
                <a16:creationId xmlns:a16="http://schemas.microsoft.com/office/drawing/2014/main" id="{4123AFD1-8328-D14F-A8B9-EC88E6EAB15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834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
        <p:nvSpPr>
          <p:cNvPr id="2" name="Rectangle 1">
            <a:extLst>
              <a:ext uri="{FF2B5EF4-FFF2-40B4-BE49-F238E27FC236}">
                <a16:creationId xmlns:a16="http://schemas.microsoft.com/office/drawing/2014/main" id="{A91B821A-63E0-A849-AD1C-AA608CEDE0C0}"/>
              </a:ext>
            </a:extLst>
          </p:cNvPr>
          <p:cNvSpPr/>
          <p:nvPr/>
        </p:nvSpPr>
        <p:spPr bwMode="auto">
          <a:xfrm>
            <a:off x="914400" y="3867150"/>
            <a:ext cx="9906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Fixed</a:t>
            </a:r>
          </a:p>
        </p:txBody>
      </p:sp>
      <p:sp>
        <p:nvSpPr>
          <p:cNvPr id="5" name="Rectangle 4">
            <a:extLst>
              <a:ext uri="{FF2B5EF4-FFF2-40B4-BE49-F238E27FC236}">
                <a16:creationId xmlns:a16="http://schemas.microsoft.com/office/drawing/2014/main" id="{7C1E0CC5-A607-DC42-9D65-EEE76BD0E9ED}"/>
              </a:ext>
            </a:extLst>
          </p:cNvPr>
          <p:cNvSpPr/>
          <p:nvPr/>
        </p:nvSpPr>
        <p:spPr bwMode="auto">
          <a:xfrm>
            <a:off x="1981200" y="3867150"/>
            <a:ext cx="6858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Exec</a:t>
            </a:r>
          </a:p>
        </p:txBody>
      </p:sp>
      <p:sp>
        <p:nvSpPr>
          <p:cNvPr id="6" name="Rectangle 5">
            <a:extLst>
              <a:ext uri="{FF2B5EF4-FFF2-40B4-BE49-F238E27FC236}">
                <a16:creationId xmlns:a16="http://schemas.microsoft.com/office/drawing/2014/main" id="{31EB88C1-2FFE-9041-B95E-B36FF829DC70}"/>
              </a:ext>
            </a:extLst>
          </p:cNvPr>
          <p:cNvSpPr/>
          <p:nvPr/>
        </p:nvSpPr>
        <p:spPr bwMode="auto">
          <a:xfrm>
            <a:off x="2743200" y="3866147"/>
            <a:ext cx="990600" cy="304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Fixed 2</a:t>
            </a:r>
          </a:p>
        </p:txBody>
      </p:sp>
    </p:spTree>
    <p:extLst>
      <p:ext uri="{BB962C8B-B14F-4D97-AF65-F5344CB8AC3E}">
        <p14:creationId xmlns:p14="http://schemas.microsoft.com/office/powerpoint/2010/main" val="240904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1814513" y="60722"/>
            <a:ext cx="6057900" cy="457200"/>
          </a:xfrm>
        </p:spPr>
        <p:txBody>
          <a:bodyPr/>
          <a:lstStyle/>
          <a:p>
            <a:r>
              <a:rPr lang="en-US" altLang="en-US" dirty="0"/>
              <a:t>Case Statement for Conditional Updates</a:t>
            </a:r>
          </a:p>
        </p:txBody>
      </p:sp>
      <p:sp>
        <p:nvSpPr>
          <p:cNvPr id="67586" name="Rectangle 3"/>
          <p:cNvSpPr>
            <a:spLocks noGrp="1" noChangeArrowheads="1"/>
          </p:cNvSpPr>
          <p:nvPr>
            <p:ph type="body" idx="1"/>
          </p:nvPr>
        </p:nvSpPr>
        <p:spPr>
          <a:xfrm>
            <a:off x="1728927" y="820342"/>
            <a:ext cx="5421682" cy="1932002"/>
          </a:xfrm>
        </p:spPr>
        <p:txBody>
          <a:bodyPr/>
          <a:lstStyle/>
          <a:p>
            <a:r>
              <a:rPr lang="en-US" altLang="en-US" dirty="0"/>
              <a:t>Same query as before but with case statement</a:t>
            </a:r>
          </a:p>
          <a:p>
            <a:pPr>
              <a:buFont typeface="Monotype Sorts" charset="2"/>
              <a:buNone/>
            </a:pPr>
            <a:r>
              <a:rPr lang="en-US" altLang="en-US" dirty="0"/>
              <a:t>		 </a:t>
            </a:r>
            <a:r>
              <a:rPr lang="en-US" altLang="en-US" b="1" dirty="0"/>
              <a:t>update </a:t>
            </a:r>
            <a:r>
              <a:rPr lang="en-US" altLang="en-US" i="1" dirty="0"/>
              <a:t>instructor</a:t>
            </a:r>
            <a:br>
              <a:rPr lang="en-US" altLang="en-US" i="1" dirty="0"/>
            </a:br>
            <a:r>
              <a:rPr lang="en-US" altLang="en-US" i="1" dirty="0"/>
              <a:t>               </a:t>
            </a:r>
            <a:r>
              <a:rPr lang="en-US" altLang="en-US" b="1" dirty="0"/>
              <a:t>set </a:t>
            </a:r>
            <a:r>
              <a:rPr lang="en-US" altLang="en-US" i="1" dirty="0"/>
              <a:t>salary </a:t>
            </a:r>
            <a:r>
              <a:rPr lang="en-US" altLang="en-US" dirty="0"/>
              <a:t>= </a:t>
            </a:r>
            <a:r>
              <a:rPr lang="en-US" altLang="en-US" b="1" dirty="0"/>
              <a:t>case</a:t>
            </a:r>
            <a:br>
              <a:rPr lang="en-US" altLang="en-US" b="1" dirty="0"/>
            </a:br>
            <a:r>
              <a:rPr lang="en-US" altLang="en-US" b="1" dirty="0"/>
              <a:t>                                      when </a:t>
            </a:r>
            <a:r>
              <a:rPr lang="en-US" altLang="en-US" i="1" dirty="0"/>
              <a:t>salary </a:t>
            </a:r>
            <a:r>
              <a:rPr lang="en-US" altLang="en-US" dirty="0"/>
              <a:t>&lt;= 100000 </a:t>
            </a:r>
            <a:r>
              <a:rPr lang="en-US" altLang="en-US" b="1" dirty="0"/>
              <a:t>then </a:t>
            </a:r>
            <a:r>
              <a:rPr lang="en-US" altLang="en-US" i="1" dirty="0"/>
              <a:t>salary </a:t>
            </a:r>
            <a:r>
              <a:rPr lang="en-US" altLang="en-US" dirty="0"/>
              <a:t>* 1.05</a:t>
            </a:r>
            <a:br>
              <a:rPr lang="en-US" altLang="en-US" dirty="0"/>
            </a:br>
            <a:r>
              <a:rPr lang="en-US" altLang="en-US" dirty="0"/>
              <a:t>                                      </a:t>
            </a:r>
            <a:r>
              <a:rPr lang="en-US" altLang="en-US" b="1" dirty="0"/>
              <a:t>else </a:t>
            </a:r>
            <a:r>
              <a:rPr lang="en-US" altLang="en-US" i="1" dirty="0"/>
              <a:t>salary </a:t>
            </a:r>
            <a:r>
              <a:rPr lang="en-US" altLang="en-US" dirty="0"/>
              <a:t>* 1.03</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p:txBody>
      </p:sp>
    </p:spTree>
    <p:extLst>
      <p:ext uri="{BB962C8B-B14F-4D97-AF65-F5344CB8AC3E}">
        <p14:creationId xmlns:p14="http://schemas.microsoft.com/office/powerpoint/2010/main" val="3966371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en-US" altLang="en-US" dirty="0"/>
              <a:t>Updates with Scalar Subqueries</a:t>
            </a:r>
          </a:p>
        </p:txBody>
      </p:sp>
      <p:sp>
        <p:nvSpPr>
          <p:cNvPr id="68610" name="Rectangle 3"/>
          <p:cNvSpPr>
            <a:spLocks noGrp="1" noChangeArrowheads="1"/>
          </p:cNvSpPr>
          <p:nvPr>
            <p:ph type="body" idx="1"/>
          </p:nvPr>
        </p:nvSpPr>
        <p:spPr>
          <a:xfrm>
            <a:off x="1719263" y="792910"/>
            <a:ext cx="5742419" cy="3404187"/>
          </a:xfrm>
        </p:spPr>
        <p:txBody>
          <a:bodyPr/>
          <a:lstStyle/>
          <a:p>
            <a:r>
              <a:rPr lang="en-US" altLang="en-US" dirty="0"/>
              <a:t>Recompute and update tot_creds value for all students</a:t>
            </a:r>
          </a:p>
          <a:p>
            <a:pPr>
              <a:buFont typeface="Monotype Sorts" charset="2"/>
              <a:buNone/>
            </a:pPr>
            <a:r>
              <a:rPr lang="en-US" altLang="en-US" b="1" dirty="0"/>
              <a:t>           update </a:t>
            </a:r>
            <a:r>
              <a:rPr lang="en-US" altLang="en-US" i="1" dirty="0"/>
              <a:t>student S </a:t>
            </a:r>
            <a:br>
              <a:rPr lang="en-US" altLang="en-US" i="1" dirty="0"/>
            </a:br>
            <a:r>
              <a:rPr lang="en-US" altLang="en-US" i="1" dirty="0"/>
              <a:t>     </a:t>
            </a:r>
            <a:r>
              <a:rPr lang="en-US" altLang="en-US" b="1" dirty="0"/>
              <a:t>set </a:t>
            </a:r>
            <a:r>
              <a:rPr lang="en-US" altLang="en-US" i="1" dirty="0"/>
              <a:t>tot_cred </a:t>
            </a:r>
            <a:r>
              <a:rPr lang="en-US" altLang="en-US" dirty="0"/>
              <a:t>= (</a:t>
            </a:r>
            <a:r>
              <a:rPr lang="en-US" altLang="en-US" b="1" dirty="0"/>
              <a:t>select sum</a:t>
            </a:r>
            <a:r>
              <a:rPr lang="en-US" altLang="en-US" dirty="0"/>
              <a:t>(</a:t>
            </a:r>
            <a:r>
              <a:rPr lang="en-US" altLang="en-US" i="1" dirty="0"/>
              <a:t>credits</a:t>
            </a:r>
            <a:r>
              <a:rPr lang="en-US" altLang="en-US" dirty="0"/>
              <a:t>)</a:t>
            </a:r>
            <a:br>
              <a:rPr lang="en-US" altLang="en-US" dirty="0"/>
            </a:br>
            <a:r>
              <a:rPr lang="en-US" altLang="en-US" dirty="0"/>
              <a:t>                              </a:t>
            </a:r>
            <a:r>
              <a:rPr lang="en-US" altLang="en-US" b="1" dirty="0"/>
              <a:t>from </a:t>
            </a:r>
            <a:r>
              <a:rPr lang="en-US" altLang="en-US" i="1" dirty="0"/>
              <a:t>takes, course</a:t>
            </a:r>
            <a:br>
              <a:rPr lang="en-US" altLang="en-US" i="1" dirty="0"/>
            </a:br>
            <a:r>
              <a:rPr lang="en-US" altLang="en-US" i="1" dirty="0"/>
              <a:t>                              </a:t>
            </a:r>
            <a:r>
              <a:rPr lang="en-US" altLang="en-US" b="1" dirty="0"/>
              <a:t>where </a:t>
            </a:r>
            <a:r>
              <a:rPr lang="en-US" altLang="en-US" i="1" dirty="0" err="1"/>
              <a:t>takes.course_id</a:t>
            </a:r>
            <a:r>
              <a:rPr lang="en-US" altLang="en-US" i="1" dirty="0"/>
              <a:t> </a:t>
            </a:r>
            <a:r>
              <a:rPr lang="en-US" altLang="en-US" dirty="0"/>
              <a:t>= </a:t>
            </a:r>
            <a:r>
              <a:rPr lang="en-US" altLang="en-US" i="1" dirty="0" err="1"/>
              <a:t>course.course_id</a:t>
            </a:r>
            <a:r>
              <a:rPr lang="en-US" altLang="en-US" i="1" dirty="0"/>
              <a:t>  </a:t>
            </a:r>
            <a:r>
              <a:rPr lang="en-US" altLang="en-US" b="1" dirty="0"/>
              <a:t>and </a:t>
            </a:r>
            <a:br>
              <a:rPr lang="en-US" altLang="en-US" b="1" dirty="0"/>
            </a:br>
            <a:r>
              <a:rPr lang="en-US" altLang="en-US" b="1" dirty="0"/>
              <a:t>		</a:t>
            </a:r>
            <a:r>
              <a:rPr lang="en-US" altLang="en-US" i="1" dirty="0"/>
              <a:t>S</a:t>
            </a:r>
            <a:r>
              <a:rPr lang="en-US" altLang="en-US" b="1" i="1" dirty="0"/>
              <a:t>.</a:t>
            </a:r>
            <a:r>
              <a:rPr lang="en-US" altLang="en-US" i="1" dirty="0"/>
              <a:t>ID</a:t>
            </a:r>
            <a:r>
              <a:rPr lang="en-US" altLang="en-US" dirty="0"/>
              <a:t>= </a:t>
            </a:r>
            <a:r>
              <a:rPr lang="en-US" altLang="en-US" i="1" dirty="0" err="1"/>
              <a:t>takes</a:t>
            </a:r>
            <a:r>
              <a:rPr lang="en-US" altLang="en-US" dirty="0" err="1"/>
              <a:t>.</a:t>
            </a:r>
            <a:r>
              <a:rPr lang="en-US" altLang="en-US" i="1" dirty="0" err="1"/>
              <a:t>ID.</a:t>
            </a:r>
            <a:r>
              <a:rPr lang="en-US" altLang="en-US" b="1" dirty="0" err="1"/>
              <a:t>and</a:t>
            </a: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dirty="0"/>
              <a:t>&lt;&gt; 'F' </a:t>
            </a:r>
            <a:r>
              <a:rPr lang="en-US" altLang="en-US" b="1" dirty="0"/>
              <a:t>and</a:t>
            </a:r>
            <a:br>
              <a:rPr lang="en-US" altLang="en-US" b="1" dirty="0"/>
            </a:br>
            <a:r>
              <a:rPr lang="en-US" altLang="en-US" b="1" dirty="0"/>
              <a:t>                                          </a:t>
            </a:r>
            <a:r>
              <a:rPr lang="en-US" altLang="en-US" i="1" dirty="0" err="1"/>
              <a:t>takes</a:t>
            </a:r>
            <a:r>
              <a:rPr lang="en-US" altLang="en-US" dirty="0" err="1"/>
              <a:t>.</a:t>
            </a:r>
            <a:r>
              <a:rPr lang="en-US" altLang="en-US" i="1" dirty="0" err="1"/>
              <a:t>grade</a:t>
            </a:r>
            <a:r>
              <a:rPr lang="en-US" altLang="en-US" i="1" dirty="0"/>
              <a:t> </a:t>
            </a:r>
            <a:r>
              <a:rPr lang="en-US" altLang="en-US" b="1" dirty="0"/>
              <a:t>is not null</a:t>
            </a:r>
            <a:r>
              <a:rPr lang="en-US" altLang="en-US" dirty="0"/>
              <a:t>);</a:t>
            </a:r>
          </a:p>
          <a:p>
            <a:r>
              <a:rPr lang="en-US" altLang="en-US" dirty="0"/>
              <a:t>Sets </a:t>
            </a:r>
            <a:r>
              <a:rPr lang="en-US" altLang="en-US" i="1" dirty="0"/>
              <a:t>tot_creds</a:t>
            </a:r>
            <a:r>
              <a:rPr lang="en-US" altLang="en-US" dirty="0"/>
              <a:t> to null for students who have not taken any course</a:t>
            </a:r>
          </a:p>
          <a:p>
            <a:r>
              <a:rPr lang="en-US" altLang="en-US" dirty="0"/>
              <a:t>Instead of </a:t>
            </a:r>
            <a:r>
              <a:rPr lang="en-US" altLang="en-US" b="1" dirty="0"/>
              <a:t>sum</a:t>
            </a:r>
            <a:r>
              <a:rPr lang="en-US" altLang="en-US" dirty="0"/>
              <a:t>(</a:t>
            </a:r>
            <a:r>
              <a:rPr lang="en-US" altLang="en-US" i="1" dirty="0"/>
              <a:t>credits</a:t>
            </a:r>
            <a:r>
              <a:rPr lang="en-US" altLang="en-US" dirty="0"/>
              <a:t>), use:</a:t>
            </a:r>
          </a:p>
          <a:p>
            <a:pPr>
              <a:buFont typeface="Monotype Sorts" charset="2"/>
              <a:buNone/>
            </a:pPr>
            <a:r>
              <a:rPr lang="en-US" altLang="en-US" b="1" dirty="0"/>
              <a:t>                  case </a:t>
            </a:r>
            <a:br>
              <a:rPr lang="en-US" altLang="en-US" b="1" dirty="0"/>
            </a:br>
            <a:r>
              <a:rPr lang="en-US" altLang="en-US" b="1" dirty="0"/>
              <a:t>                 when sum</a:t>
            </a:r>
            <a:r>
              <a:rPr lang="en-US" altLang="en-US" dirty="0"/>
              <a:t>(</a:t>
            </a:r>
            <a:r>
              <a:rPr lang="en-US" altLang="en-US" i="1" dirty="0"/>
              <a:t>credits</a:t>
            </a:r>
            <a:r>
              <a:rPr lang="en-US" altLang="en-US" dirty="0"/>
              <a:t>) </a:t>
            </a:r>
            <a:r>
              <a:rPr lang="en-US" altLang="en-US" b="1" dirty="0"/>
              <a:t>is not null then sum</a:t>
            </a:r>
            <a:r>
              <a:rPr lang="en-US" altLang="en-US" dirty="0"/>
              <a:t>(</a:t>
            </a:r>
            <a:r>
              <a:rPr lang="en-US" altLang="en-US" i="1" dirty="0"/>
              <a:t>credits</a:t>
            </a:r>
            <a:r>
              <a:rPr lang="en-US" altLang="en-US" dirty="0"/>
              <a:t>)</a:t>
            </a:r>
            <a:br>
              <a:rPr lang="en-US" altLang="en-US" dirty="0"/>
            </a:br>
            <a:r>
              <a:rPr lang="en-US" altLang="en-US" dirty="0"/>
              <a:t>                 </a:t>
            </a:r>
            <a:r>
              <a:rPr lang="en-US" altLang="en-US" b="1" dirty="0"/>
              <a:t>else </a:t>
            </a:r>
            <a:r>
              <a:rPr lang="en-US" altLang="en-US" dirty="0"/>
              <a:t>0</a:t>
            </a:r>
            <a:br>
              <a:rPr lang="en-US" altLang="en-US" dirty="0"/>
            </a:br>
            <a:r>
              <a:rPr lang="en-US" altLang="en-US" dirty="0"/>
              <a:t>             </a:t>
            </a:r>
            <a:r>
              <a:rPr lang="en-US" altLang="en-US" b="1" dirty="0"/>
              <a:t>end</a:t>
            </a:r>
            <a:endParaRPr lang="en-US" altLang="en-US" dirty="0"/>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3455864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A688CF-5430-FE46-BD7B-4E2E49E3478B}"/>
              </a:ext>
            </a:extLst>
          </p:cNvPr>
          <p:cNvSpPr>
            <a:spLocks noGrp="1"/>
          </p:cNvSpPr>
          <p:nvPr>
            <p:ph idx="1"/>
          </p:nvPr>
        </p:nvSpPr>
        <p:spPr/>
        <p:txBody>
          <a:bodyPr/>
          <a:lstStyle/>
          <a:p>
            <a:r>
              <a:rPr lang="en-US" sz="1800" dirty="0"/>
              <a:t>INSERT, UPDATE and DELETE are pretty straightforward.</a:t>
            </a:r>
          </a:p>
          <a:p>
            <a:r>
              <a:rPr lang="en-US" sz="1800" dirty="0"/>
              <a:t>UPDATE and DELETE are very similar to SELECT</a:t>
            </a:r>
          </a:p>
          <a:p>
            <a:pPr lvl="1"/>
            <a:r>
              <a:rPr lang="en-US" sz="1600" dirty="0"/>
              <a:t>WHERE clause specifies which rows are affected.</a:t>
            </a:r>
          </a:p>
          <a:p>
            <a:pPr lvl="1"/>
            <a:r>
              <a:rPr lang="en-US" sz="1600" dirty="0"/>
              <a:t>The SELECT choose the columns to return.</a:t>
            </a:r>
          </a:p>
          <a:p>
            <a:pPr lvl="1"/>
            <a:r>
              <a:rPr lang="en-US" sz="1600" dirty="0"/>
              <a:t>The SET clause chooses and changes columns.</a:t>
            </a:r>
          </a:p>
          <a:p>
            <a:pPr lvl="1"/>
            <a:r>
              <a:rPr lang="en-US" sz="1600" dirty="0"/>
              <a:t>DELETE just removes the specified rows.</a:t>
            </a:r>
          </a:p>
          <a:p>
            <a:r>
              <a:rPr lang="en-US" sz="1800" dirty="0"/>
              <a:t>INSERT, UPDATE and DELETE changes must not violate constraints, e.g.</a:t>
            </a:r>
          </a:p>
          <a:p>
            <a:pPr lvl="1"/>
            <a:r>
              <a:rPr lang="en-US" sz="1600" dirty="0"/>
              <a:t>INSERT a row that causes a duplicate key.</a:t>
            </a:r>
          </a:p>
          <a:p>
            <a:pPr lvl="1"/>
            <a:r>
              <a:rPr lang="en-US" sz="1600" dirty="0"/>
              <a:t>DELETE a referenced (target) foreign key.</a:t>
            </a:r>
          </a:p>
          <a:p>
            <a:pPr lvl="1"/>
            <a:r>
              <a:rPr lang="en-US" sz="1600" dirty="0"/>
              <a:t>UPDATE columns that create a duplicate key.</a:t>
            </a:r>
          </a:p>
          <a:p>
            <a:pPr lvl="1"/>
            <a:r>
              <a:rPr lang="en-US" sz="1600" dirty="0"/>
              <a:t>INSERT values do not include all NOT NULL columns.</a:t>
            </a:r>
          </a:p>
          <a:p>
            <a:r>
              <a:rPr lang="en-US" sz="1800" dirty="0"/>
              <a:t>I am not going to do example now, but you have seen and will see me do examples in the context of larger examples.</a:t>
            </a:r>
          </a:p>
        </p:txBody>
      </p:sp>
      <p:sp>
        <p:nvSpPr>
          <p:cNvPr id="3" name="Title 2">
            <a:extLst>
              <a:ext uri="{FF2B5EF4-FFF2-40B4-BE49-F238E27FC236}">
                <a16:creationId xmlns:a16="http://schemas.microsoft.com/office/drawing/2014/main" id="{5FBF117B-D7DD-F14F-B526-E29E00E4BF89}"/>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5883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Questions, Answers, Discussion</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JOINs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4: ER, Relational, SQL (III) </a:t>
            </a:r>
            <a:r>
              <a:rPr lang="en-US" altLang="en-US" sz="1050" i="1" baseline="0" dirty="0">
                <a:solidFill>
                  <a:schemeClr val="bg1"/>
                </a:solidFill>
              </a:rPr>
              <a:t>		</a:t>
            </a:r>
            <a:r>
              <a:rPr lang="de-DE" altLang="en-US" sz="1050" i="1" dirty="0">
                <a:solidFill>
                  <a:schemeClr val="bg1"/>
                </a:solidFill>
              </a:rPr>
              <a:t>© Donald F. Ferguson, 2021</a:t>
            </a:r>
            <a:endParaRPr lang="en-US" altLang="en-US" sz="1050" i="1" dirty="0">
              <a:solidFill>
                <a:schemeClr val="bg1"/>
              </a:solidFill>
            </a:endParaRPr>
          </a:p>
        </p:txBody>
      </p:sp>
    </p:spTree>
    <p:extLst>
      <p:ext uri="{BB962C8B-B14F-4D97-AF65-F5344CB8AC3E}">
        <p14:creationId xmlns:p14="http://schemas.microsoft.com/office/powerpoint/2010/main" val="2755608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Tree>
    <p:extLst>
      <p:ext uri="{BB962C8B-B14F-4D97-AF65-F5344CB8AC3E}">
        <p14:creationId xmlns:p14="http://schemas.microsoft.com/office/powerpoint/2010/main" val="1804279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a:t>
            </a:r>
          </a:p>
        </p:txBody>
      </p:sp>
    </p:spTree>
    <p:extLst>
      <p:ext uri="{BB962C8B-B14F-4D97-AF65-F5344CB8AC3E}">
        <p14:creationId xmlns:p14="http://schemas.microsoft.com/office/powerpoint/2010/main" val="2801381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Natural Join in SQL (Cont.)</a:t>
            </a:r>
          </a:p>
        </p:txBody>
      </p:sp>
    </p:spTree>
    <p:extLst>
      <p:ext uri="{BB962C8B-B14F-4D97-AF65-F5344CB8AC3E}">
        <p14:creationId xmlns:p14="http://schemas.microsoft.com/office/powerpoint/2010/main" val="3121662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Tree>
    <p:extLst>
      <p:ext uri="{BB962C8B-B14F-4D97-AF65-F5344CB8AC3E}">
        <p14:creationId xmlns:p14="http://schemas.microsoft.com/office/powerpoint/2010/main" val="2503293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819400" y="514350"/>
            <a:ext cx="3194759" cy="3843900"/>
          </a:xfrm>
          <a:prstGeom prst="rect">
            <a:avLst/>
          </a:prstGeom>
          <a:noFill/>
        </p:spPr>
      </p:pic>
    </p:spTree>
    <p:extLst>
      <p:ext uri="{BB962C8B-B14F-4D97-AF65-F5344CB8AC3E}">
        <p14:creationId xmlns:p14="http://schemas.microsoft.com/office/powerpoint/2010/main" val="3151521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Tree>
    <p:extLst>
      <p:ext uri="{BB962C8B-B14F-4D97-AF65-F5344CB8AC3E}">
        <p14:creationId xmlns:p14="http://schemas.microsoft.com/office/powerpoint/2010/main" val="1820152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
        <p:nvSpPr>
          <p:cNvPr id="529410" name="Rectangle 2"/>
          <p:cNvSpPr>
            <a:spLocks noGrp="1" noChangeArrowheads="1"/>
          </p:cNvSpPr>
          <p:nvPr>
            <p:ph type="title"/>
          </p:nvPr>
        </p:nvSpPr>
        <p:spPr/>
        <p:txBody>
          <a:bodyPr/>
          <a:lstStyle/>
          <a:p>
            <a:pPr>
              <a:defRPr/>
            </a:pPr>
            <a:r>
              <a:rPr lang="en-US" dirty="0"/>
              <a:t>Dangerous in Natural Join</a:t>
            </a:r>
          </a:p>
        </p:txBody>
      </p:sp>
    </p:spTree>
    <p:extLst>
      <p:ext uri="{BB962C8B-B14F-4D97-AF65-F5344CB8AC3E}">
        <p14:creationId xmlns:p14="http://schemas.microsoft.com/office/powerpoint/2010/main" val="2175424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1139248283"/>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85374693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D89D18-DB72-5745-9C7D-F47599B895E9}"/>
              </a:ext>
            </a:extLst>
          </p:cNvPr>
          <p:cNvSpPr>
            <a:spLocks noGrp="1"/>
          </p:cNvSpPr>
          <p:nvPr>
            <p:ph idx="1"/>
          </p:nvPr>
        </p:nvSpPr>
        <p:spPr>
          <a:xfrm>
            <a:off x="152400" y="514350"/>
            <a:ext cx="8839200" cy="4114800"/>
          </a:xfrm>
        </p:spPr>
        <p:txBody>
          <a:bodyPr/>
          <a:lstStyle/>
          <a:p>
            <a:pPr marL="0" indent="0">
              <a:buNone/>
            </a:pPr>
            <a:r>
              <a:rPr lang="en-US" sz="1800" dirty="0"/>
              <a:t>From Ed Discussion:</a:t>
            </a:r>
          </a:p>
          <a:p>
            <a:pPr marL="400050" lvl="1" indent="0">
              <a:buNone/>
            </a:pPr>
            <a:r>
              <a:rPr lang="en-US" sz="1600" b="1" dirty="0"/>
              <a:t>“Confusion:</a:t>
            </a:r>
            <a:r>
              <a:rPr lang="en-US" sz="1600" dirty="0"/>
              <a:t> When looking over the W4111_hw1_material.ipynb file, it's mentioned that "</a:t>
            </a:r>
            <a:r>
              <a:rPr lang="en-US" sz="1600" dirty="0" err="1"/>
              <a:t>isDead</a:t>
            </a:r>
            <a:r>
              <a:rPr lang="en-US" sz="1600" dirty="0"/>
              <a:t> is either true or NULL. NULL means unknown or not applicable". But, in the spec for the HW, it says that the column should strictly take 'Y' or 'N' values. The example output also generated confusion since it did include 'N' in the </a:t>
            </a:r>
            <a:r>
              <a:rPr lang="en-US" sz="1600" dirty="0" err="1"/>
              <a:t>isDead</a:t>
            </a:r>
            <a:r>
              <a:rPr lang="en-US" sz="1600" dirty="0"/>
              <a:t> column. </a:t>
            </a:r>
          </a:p>
          <a:p>
            <a:pPr marL="400050" lvl="1" indent="0">
              <a:buNone/>
            </a:pPr>
            <a:r>
              <a:rPr lang="en-US" sz="1600" b="1" dirty="0"/>
              <a:t>Question:</a:t>
            </a:r>
            <a:r>
              <a:rPr lang="en-US" sz="1600" dirty="0"/>
              <a:t> Regardless, I understand any column can take NULL values but I just wanted to make sure we should only include 'Y' and NULL as values in our column where the latter is instead of 'N'. Should we use 'true' rather than 'Y' as the HW 1 materials file specifies as well?”</a:t>
            </a:r>
          </a:p>
          <a:p>
            <a:pPr marL="0" indent="0">
              <a:buNone/>
            </a:pPr>
            <a:endParaRPr lang="en-US" sz="1800" dirty="0"/>
          </a:p>
          <a:p>
            <a:pPr marL="0" indent="0">
              <a:buNone/>
            </a:pPr>
            <a:r>
              <a:rPr lang="en-US" sz="1800" dirty="0"/>
              <a:t>Comments:</a:t>
            </a:r>
          </a:p>
          <a:p>
            <a:pPr lvl="1"/>
            <a:r>
              <a:rPr lang="en-US" sz="1600" dirty="0"/>
              <a:t>IMHO the question is focusing on your understanding type constraints and data cleanup.</a:t>
            </a:r>
            <a:br>
              <a:rPr lang="en-US" sz="1600" dirty="0"/>
            </a:br>
            <a:r>
              <a:rPr lang="en-US" sz="1600" dirty="0"/>
              <a:t>So, “Y” or “N” is fine with me.</a:t>
            </a:r>
          </a:p>
          <a:p>
            <a:pPr lvl="1"/>
            <a:r>
              <a:rPr lang="en-US" sz="1600" dirty="0"/>
              <a:t>That aside, my solution would be </a:t>
            </a:r>
            <a:r>
              <a:rPr lang="en-US" sz="1600" i="1" dirty="0"/>
              <a:t>true</a:t>
            </a:r>
            <a:r>
              <a:rPr lang="en-US" sz="1600" dirty="0"/>
              <a:t> or NULL.</a:t>
            </a:r>
          </a:p>
          <a:p>
            <a:pPr lvl="2"/>
            <a:r>
              <a:rPr lang="en-US" sz="1400" dirty="0"/>
              <a:t>The data does indicate is someone is dead, but ... ...</a:t>
            </a:r>
          </a:p>
          <a:p>
            <a:pPr lvl="2"/>
            <a:r>
              <a:rPr lang="en-US" sz="1400" dirty="0"/>
              <a:t>The data is “old.” I cannot be sure someone is alive. They could have just died.</a:t>
            </a:r>
          </a:p>
        </p:txBody>
      </p:sp>
      <p:sp>
        <p:nvSpPr>
          <p:cNvPr id="3" name="Title 2">
            <a:extLst>
              <a:ext uri="{FF2B5EF4-FFF2-40B4-BE49-F238E27FC236}">
                <a16:creationId xmlns:a16="http://schemas.microsoft.com/office/drawing/2014/main" id="{F28482C1-1669-404E-881E-48AE7715D725}"/>
              </a:ext>
            </a:extLst>
          </p:cNvPr>
          <p:cNvSpPr>
            <a:spLocks noGrp="1"/>
          </p:cNvSpPr>
          <p:nvPr>
            <p:ph type="title"/>
          </p:nvPr>
        </p:nvSpPr>
        <p:spPr/>
        <p:txBody>
          <a:bodyPr/>
          <a:lstStyle/>
          <a:p>
            <a:r>
              <a:rPr lang="en-US" dirty="0"/>
              <a:t>Systematic Treatment of NULL</a:t>
            </a:r>
          </a:p>
        </p:txBody>
      </p:sp>
    </p:spTree>
    <p:extLst>
      <p:ext uri="{BB962C8B-B14F-4D97-AF65-F5344CB8AC3E}">
        <p14:creationId xmlns:p14="http://schemas.microsoft.com/office/powerpoint/2010/main" val="2861272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idx="1"/>
          </p:nvPr>
        </p:nvSpPr>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768471111"/>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3400818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127A2-BF84-014D-B3C1-5C73A221BC32}"/>
              </a:ext>
            </a:extLst>
          </p:cNvPr>
          <p:cNvSpPr>
            <a:spLocks noGrp="1"/>
          </p:cNvSpPr>
          <p:nvPr>
            <p:ph idx="1"/>
          </p:nvPr>
        </p:nvSpPr>
        <p:spPr>
          <a:xfrm>
            <a:off x="152400" y="590550"/>
            <a:ext cx="8839200" cy="4038600"/>
          </a:xfrm>
        </p:spPr>
        <p:txBody>
          <a:bodyPr/>
          <a:lstStyle/>
          <a:p>
            <a:r>
              <a:rPr lang="en-US" dirty="0"/>
              <a:t>Theta Join: Find people in </a:t>
            </a:r>
            <a:r>
              <a:rPr lang="en-US" dirty="0" err="1"/>
              <a:t>Lahman’s</a:t>
            </a:r>
            <a:r>
              <a:rPr lang="en-US" dirty="0"/>
              <a:t> DB who appeared (played) </a:t>
            </a:r>
            <a:r>
              <a:rPr lang="en-US" i="1" dirty="0"/>
              <a:t>after</a:t>
            </a:r>
            <a:r>
              <a:rPr lang="en-US" dirty="0"/>
              <a:t> Managing.</a:t>
            </a:r>
          </a:p>
          <a:p>
            <a:pPr lvl="1"/>
            <a:r>
              <a:rPr lang="en-US" dirty="0"/>
              <a:t>Show in </a:t>
            </a:r>
            <a:r>
              <a:rPr lang="en-US" dirty="0" err="1"/>
              <a:t>Jupyter</a:t>
            </a:r>
            <a:r>
              <a:rPr lang="en-US" dirty="0"/>
              <a:t> Notebook</a:t>
            </a:r>
          </a:p>
          <a:p>
            <a:pPr lvl="1"/>
            <a:endParaRPr lang="en-US" dirty="0"/>
          </a:p>
          <a:p>
            <a:r>
              <a:rPr lang="en-US" dirty="0"/>
              <a:t>Players who played for the Boston Red Sox in 1967, and their Hall of Fame information if it exists.</a:t>
            </a:r>
          </a:p>
          <a:p>
            <a:pPr lvl="1"/>
            <a:r>
              <a:rPr lang="en-US" dirty="0"/>
              <a:t>Show in </a:t>
            </a:r>
            <a:r>
              <a:rPr lang="en-US" dirty="0" err="1"/>
              <a:t>Jupyter</a:t>
            </a:r>
            <a:r>
              <a:rPr lang="en-US" dirty="0"/>
              <a:t> Notebook</a:t>
            </a:r>
          </a:p>
          <a:p>
            <a:pPr lvl="1"/>
            <a:endParaRPr lang="en-US" dirty="0"/>
          </a:p>
          <a:p>
            <a:r>
              <a:rPr lang="en-US" dirty="0"/>
              <a:t>Emulating full outer join:</a:t>
            </a:r>
          </a:p>
          <a:p>
            <a:pPr lvl="1"/>
            <a:r>
              <a:rPr lang="en-US" dirty="0"/>
              <a:t>The basic id is union left join and a right join</a:t>
            </a:r>
          </a:p>
          <a:p>
            <a:pPr lvl="1"/>
            <a:r>
              <a:rPr lang="en-US" dirty="0"/>
              <a:t>(select * from x left join y) union (select * from x right join y)</a:t>
            </a:r>
          </a:p>
        </p:txBody>
      </p:sp>
      <p:sp>
        <p:nvSpPr>
          <p:cNvPr id="3" name="Title 2">
            <a:extLst>
              <a:ext uri="{FF2B5EF4-FFF2-40B4-BE49-F238E27FC236}">
                <a16:creationId xmlns:a16="http://schemas.microsoft.com/office/drawing/2014/main" id="{D97C6B7C-A414-5E42-BC80-563F8212C06A}"/>
              </a:ext>
            </a:extLst>
          </p:cNvPr>
          <p:cNvSpPr>
            <a:spLocks noGrp="1"/>
          </p:cNvSpPr>
          <p:nvPr>
            <p:ph type="title"/>
          </p:nvPr>
        </p:nvSpPr>
        <p:spPr/>
        <p:txBody>
          <a:bodyPr/>
          <a:lstStyle/>
          <a:p>
            <a:r>
              <a:rPr lang="en-US" dirty="0"/>
              <a:t>Let’s Do Some Example</a:t>
            </a:r>
          </a:p>
        </p:txBody>
      </p:sp>
    </p:spTree>
    <p:extLst>
      <p:ext uri="{BB962C8B-B14F-4D97-AF65-F5344CB8AC3E}">
        <p14:creationId xmlns:p14="http://schemas.microsoft.com/office/powerpoint/2010/main" val="3051146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9" name="TextBox 9">
            <a:extLst>
              <a:ext uri="{FF2B5EF4-FFF2-40B4-BE49-F238E27FC236}">
                <a16:creationId xmlns:a16="http://schemas.microsoft.com/office/drawing/2014/main" id="{D638FD12-95EE-6A4D-A1E4-CACADC89A82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3: ER, Relational, SQL (III)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32931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B3A9A-AABD-FD41-A0A0-F308D8A9339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6B22655-FF7D-EB49-9445-7F5484F8EACE}"/>
              </a:ext>
            </a:extLst>
          </p:cNvPr>
          <p:cNvSpPr>
            <a:spLocks noGrp="1"/>
          </p:cNvSpPr>
          <p:nvPr>
            <p:ph type="title"/>
          </p:nvPr>
        </p:nvSpPr>
        <p:spPr/>
        <p:txBody>
          <a:bodyPr/>
          <a:lstStyle/>
          <a:p>
            <a:r>
              <a:rPr lang="en-US" dirty="0"/>
              <a:t>Set Operations</a:t>
            </a:r>
          </a:p>
        </p:txBody>
      </p:sp>
      <p:pic>
        <p:nvPicPr>
          <p:cNvPr id="4" name="Picture 3">
            <a:extLst>
              <a:ext uri="{FF2B5EF4-FFF2-40B4-BE49-F238E27FC236}">
                <a16:creationId xmlns:a16="http://schemas.microsoft.com/office/drawing/2014/main" id="{B90F9E9B-0C24-4449-9FB0-2DC736696C67}"/>
              </a:ext>
            </a:extLst>
          </p:cNvPr>
          <p:cNvPicPr>
            <a:picLocks noChangeAspect="1"/>
          </p:cNvPicPr>
          <p:nvPr/>
        </p:nvPicPr>
        <p:blipFill>
          <a:blip r:embed="rId2"/>
          <a:stretch>
            <a:fillRect/>
          </a:stretch>
        </p:blipFill>
        <p:spPr>
          <a:xfrm>
            <a:off x="228600" y="493233"/>
            <a:ext cx="8077200" cy="4157034"/>
          </a:xfrm>
          <a:prstGeom prst="rect">
            <a:avLst/>
          </a:prstGeom>
        </p:spPr>
      </p:pic>
    </p:spTree>
    <p:extLst>
      <p:ext uri="{BB962C8B-B14F-4D97-AF65-F5344CB8AC3E}">
        <p14:creationId xmlns:p14="http://schemas.microsoft.com/office/powerpoint/2010/main" val="20808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
        <p:nvSpPr>
          <p:cNvPr id="2" name="TextBox 1">
            <a:extLst>
              <a:ext uri="{FF2B5EF4-FFF2-40B4-BE49-F238E27FC236}">
                <a16:creationId xmlns:a16="http://schemas.microsoft.com/office/drawing/2014/main" id="{2583EB5F-5971-E34B-8175-B0D591D75A4C}"/>
              </a:ext>
            </a:extLst>
          </p:cNvPr>
          <p:cNvSpPr txBox="1"/>
          <p:nvPr/>
        </p:nvSpPr>
        <p:spPr>
          <a:xfrm>
            <a:off x="596969" y="2559642"/>
            <a:ext cx="7950061"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implementing a project can have duplicate rows. If you do not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want duplicates, you must use the DISTINCT key word.</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UNION behaves the other way. It removes duplicates. If you want to</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keep the duplicates, you have to select UNION ALL.</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SQL engines do not implement INTERSECT and/or EXCEPT,</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can implement the function with subqueries, which we will cover soon.</a:t>
            </a:r>
          </a:p>
        </p:txBody>
      </p:sp>
    </p:spTree>
    <p:extLst>
      <p:ext uri="{BB962C8B-B14F-4D97-AF65-F5344CB8AC3E}">
        <p14:creationId xmlns:p14="http://schemas.microsoft.com/office/powerpoint/2010/main" val="3515153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1620905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62624-288D-9F49-8C9B-172DD2A7AC1A}"/>
              </a:ext>
            </a:extLst>
          </p:cNvPr>
          <p:cNvSpPr>
            <a:spLocks noGrp="1"/>
          </p:cNvSpPr>
          <p:nvPr>
            <p:ph idx="1"/>
          </p:nvPr>
        </p:nvSpPr>
        <p:spPr>
          <a:xfrm>
            <a:off x="132230" y="3841931"/>
            <a:ext cx="8839200" cy="634819"/>
          </a:xfrm>
        </p:spPr>
        <p:txBody>
          <a:bodyPr/>
          <a:lstStyle/>
          <a:p>
            <a:r>
              <a:rPr lang="en-US" sz="1600" dirty="0"/>
              <a:t>UNION vs JOIN can be confusing. Basically, </a:t>
            </a:r>
          </a:p>
          <a:p>
            <a:pPr lvl="1"/>
            <a:r>
              <a:rPr lang="en-US" sz="1400" dirty="0"/>
              <a:t>JOIN puts the tables together “side by side.”</a:t>
            </a:r>
          </a:p>
          <a:p>
            <a:pPr lvl="1"/>
            <a:r>
              <a:rPr lang="en-US" sz="1400" dirty="0"/>
              <a:t>Union puts the tables together “one on top of the </a:t>
            </a:r>
            <a:r>
              <a:rPr lang="en-US" sz="1400" dirty="0" err="1"/>
              <a:t>oter</a:t>
            </a:r>
            <a:r>
              <a:rPr lang="en-US" sz="1400" dirty="0"/>
              <a:t>.”</a:t>
            </a:r>
          </a:p>
        </p:txBody>
      </p:sp>
      <p:sp>
        <p:nvSpPr>
          <p:cNvPr id="3" name="Title 2">
            <a:extLst>
              <a:ext uri="{FF2B5EF4-FFF2-40B4-BE49-F238E27FC236}">
                <a16:creationId xmlns:a16="http://schemas.microsoft.com/office/drawing/2014/main" id="{0FEA0409-8DA2-C34F-BA5B-87CA012C01A9}"/>
              </a:ext>
            </a:extLst>
          </p:cNvPr>
          <p:cNvSpPr>
            <a:spLocks noGrp="1"/>
          </p:cNvSpPr>
          <p:nvPr>
            <p:ph type="title"/>
          </p:nvPr>
        </p:nvSpPr>
        <p:spPr/>
        <p:txBody>
          <a:bodyPr/>
          <a:lstStyle/>
          <a:p>
            <a:r>
              <a:rPr lang="en-US" dirty="0"/>
              <a:t>JOIN and UNION – A Final Word</a:t>
            </a:r>
          </a:p>
        </p:txBody>
      </p:sp>
      <p:pic>
        <p:nvPicPr>
          <p:cNvPr id="4" name="Picture 3">
            <a:extLst>
              <a:ext uri="{FF2B5EF4-FFF2-40B4-BE49-F238E27FC236}">
                <a16:creationId xmlns:a16="http://schemas.microsoft.com/office/drawing/2014/main" id="{DE8BBF7E-E2F4-EE40-957A-17A63425F9E3}"/>
              </a:ext>
            </a:extLst>
          </p:cNvPr>
          <p:cNvPicPr>
            <a:picLocks noChangeAspect="1"/>
          </p:cNvPicPr>
          <p:nvPr/>
        </p:nvPicPr>
        <p:blipFill>
          <a:blip r:embed="rId2"/>
          <a:stretch>
            <a:fillRect/>
          </a:stretch>
        </p:blipFill>
        <p:spPr>
          <a:xfrm>
            <a:off x="172570" y="666750"/>
            <a:ext cx="3898446" cy="2429299"/>
          </a:xfrm>
          <a:prstGeom prst="rect">
            <a:avLst/>
          </a:prstGeom>
        </p:spPr>
      </p:pic>
      <p:pic>
        <p:nvPicPr>
          <p:cNvPr id="5" name="Picture 4">
            <a:extLst>
              <a:ext uri="{FF2B5EF4-FFF2-40B4-BE49-F238E27FC236}">
                <a16:creationId xmlns:a16="http://schemas.microsoft.com/office/drawing/2014/main" id="{0F06648C-D5E1-E840-B582-C060B906C1EF}"/>
              </a:ext>
            </a:extLst>
          </p:cNvPr>
          <p:cNvPicPr>
            <a:picLocks noChangeAspect="1"/>
          </p:cNvPicPr>
          <p:nvPr/>
        </p:nvPicPr>
        <p:blipFill>
          <a:blip r:embed="rId3"/>
          <a:stretch>
            <a:fillRect/>
          </a:stretch>
        </p:blipFill>
        <p:spPr>
          <a:xfrm>
            <a:off x="4893724" y="666750"/>
            <a:ext cx="4077706" cy="3105150"/>
          </a:xfrm>
          <a:prstGeom prst="rect">
            <a:avLst/>
          </a:prstGeom>
        </p:spPr>
      </p:pic>
    </p:spTree>
    <p:extLst>
      <p:ext uri="{BB962C8B-B14F-4D97-AF65-F5344CB8AC3E}">
        <p14:creationId xmlns:p14="http://schemas.microsoft.com/office/powerpoint/2010/main" val="3632524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Sub-Query</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W4111_002_2021_1: Lecture 3: ER, Relational, SQL (III)		© Donald F. Ferguson, 2021</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4767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1882376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B52A7-B09C-2043-A05B-5FB6CFE0066F}"/>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CFE71CF8-C2E5-654A-B3C0-A904BB860B29}"/>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A282AB4A-E7A4-A34E-B9A9-FB8186B2CB23}"/>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9CC1AE3-41CE-5140-B148-638EE779CFB0}"/>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9AD5CCB7-6839-0242-886C-0E5A8BA6EB48}"/>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2E8A5FD-24BC-8A4C-8F83-0896D66E47EA}"/>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7906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3249832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681D76-DD64-634E-823F-FCA3D07DC21A}"/>
              </a:ext>
            </a:extLst>
          </p:cNvPr>
          <p:cNvSpPr>
            <a:spLocks noGrp="1"/>
          </p:cNvSpPr>
          <p:nvPr>
            <p:ph idx="1"/>
          </p:nvPr>
        </p:nvSpPr>
        <p:spPr>
          <a:xfrm>
            <a:off x="1820230" y="971550"/>
            <a:ext cx="5113970" cy="3657600"/>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C346A418-1586-874C-933D-141F819C1BC4}"/>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A38B0B-8BCC-B740-A948-81EA76F5B955}"/>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B365268A-2A73-104B-AC14-E4B62E427FDB}"/>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77609833-E186-A348-ABF7-224869A0B721}"/>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2353690B-1B4B-8243-8AA6-0EBC4F3E99BD}"/>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C329A41A-49D5-6740-97D2-4F6837ADA77C}"/>
              </a:ext>
            </a:extLst>
          </p:cNvPr>
          <p:cNvSpPr/>
          <p:nvPr/>
        </p:nvSpPr>
        <p:spPr>
          <a:xfrm>
            <a:off x="172570" y="47163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2271634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en-US" dirty="0"/>
              <a:t>Nested Subqueries</a:t>
            </a:r>
          </a:p>
        </p:txBody>
      </p:sp>
      <p:sp>
        <p:nvSpPr>
          <p:cNvPr id="41986" name="Rectangle 3"/>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532A442C-D115-9842-9D01-CBCBDDC8CEA0}"/>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253200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4234934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en-US" dirty="0"/>
              <a:t>Set Membership </a:t>
            </a:r>
          </a:p>
        </p:txBody>
      </p:sp>
      <p:sp>
        <p:nvSpPr>
          <p:cNvPr id="49154" name="Rectangle 3"/>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1720049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en-US" dirty="0"/>
              <a:t>Set Membership (Cont.)</a:t>
            </a:r>
          </a:p>
        </p:txBody>
      </p:sp>
      <p:sp>
        <p:nvSpPr>
          <p:cNvPr id="50178" name="Rectangle 3"/>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598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40450803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6553652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p:cNvGrpSpPr>
            <a:grpSpLocks/>
          </p:cNvGrpSpPr>
          <p:nvPr/>
        </p:nvGrpSpPr>
        <p:grpSpPr bwMode="auto">
          <a:xfrm>
            <a:off x="2277666" y="1464469"/>
            <a:ext cx="5854303" cy="3175397"/>
            <a:chOff x="809625" y="1952625"/>
            <a:chExt cx="7805738" cy="4233863"/>
          </a:xfrm>
        </p:grpSpPr>
        <p:grpSp>
          <p:nvGrpSpPr>
            <p:cNvPr id="3" name="Group 4"/>
            <p:cNvGrpSpPr>
              <a:grpSpLocks/>
            </p:cNvGrpSpPr>
            <p:nvPr/>
          </p:nvGrpSpPr>
          <p:grpSpPr bwMode="auto">
            <a:xfrm>
              <a:off x="2105025" y="1952625"/>
              <a:ext cx="457200" cy="1066800"/>
              <a:chOff x="2448" y="1296"/>
              <a:chExt cx="288" cy="960"/>
            </a:xfrm>
          </p:grpSpPr>
          <p:sp>
            <p:nvSpPr>
              <p:cNvPr id="52246"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2526549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148339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p:cNvGrpSpPr>
            <a:grpSpLocks/>
          </p:cNvGrpSpPr>
          <p:nvPr/>
        </p:nvGrpSpPr>
        <p:grpSpPr bwMode="auto">
          <a:xfrm>
            <a:off x="2166937" y="1314451"/>
            <a:ext cx="5100638" cy="3164681"/>
            <a:chOff x="1238250" y="1752600"/>
            <a:chExt cx="6800850" cy="4219575"/>
          </a:xfrm>
        </p:grpSpPr>
        <p:grpSp>
          <p:nvGrpSpPr>
            <p:cNvPr id="3" name="Group 4"/>
            <p:cNvGrpSpPr>
              <a:grpSpLocks/>
            </p:cNvGrpSpPr>
            <p:nvPr/>
          </p:nvGrpSpPr>
          <p:grpSpPr bwMode="auto">
            <a:xfrm>
              <a:off x="2619375" y="1752600"/>
              <a:ext cx="457200" cy="1066800"/>
              <a:chOff x="2448" y="1296"/>
              <a:chExt cx="288" cy="960"/>
            </a:xfrm>
          </p:grpSpPr>
          <p:sp>
            <p:nvSpPr>
              <p:cNvPr id="54293"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56700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en-US" dirty="0"/>
              <a:t>Test for Empty Relations</a:t>
            </a:r>
          </a:p>
        </p:txBody>
      </p:sp>
      <p:sp>
        <p:nvSpPr>
          <p:cNvPr id="55298" name="Rectangle 3"/>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32260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15307845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76051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1002230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4737883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en-US" altLang="en-US" dirty="0"/>
              <a:t>Subqueries in the Form Clause</a:t>
            </a:r>
          </a:p>
        </p:txBody>
      </p:sp>
      <p:sp>
        <p:nvSpPr>
          <p:cNvPr id="44034" name="Rectangle 3"/>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3979332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r>
              <a:rPr lang="en-US" altLang="en-US" dirty="0"/>
              <a:t>With Clause</a:t>
            </a:r>
          </a:p>
        </p:txBody>
      </p:sp>
      <p:sp>
        <p:nvSpPr>
          <p:cNvPr id="45058" name="Rectangle 3"/>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1670252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r>
              <a:rPr lang="en-US" altLang="en-US" dirty="0"/>
              <a:t>Complex Queries using With Clause</a:t>
            </a:r>
          </a:p>
        </p:txBody>
      </p:sp>
      <p:sp>
        <p:nvSpPr>
          <p:cNvPr id="46082" name="Rectangle 3"/>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415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1557176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ltLang="en-US" dirty="0"/>
              <a:t>Scalar Subquery</a:t>
            </a:r>
          </a:p>
        </p:txBody>
      </p:sp>
      <p:sp>
        <p:nvSpPr>
          <p:cNvPr id="60418" name="Rectangle 3"/>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148212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916007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63716</TotalTime>
  <Words>6886</Words>
  <Application>Microsoft Macintosh PowerPoint</Application>
  <PresentationFormat>On-screen Show (16:9)</PresentationFormat>
  <Paragraphs>698</Paragraphs>
  <Slides>80</Slides>
  <Notes>56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80</vt:i4>
      </vt:variant>
    </vt:vector>
  </HeadingPairs>
  <TitlesOfParts>
    <vt:vector size="93" baseType="lpstr">
      <vt:lpstr>Arial</vt:lpstr>
      <vt:lpstr>Calibri</vt:lpstr>
      <vt:lpstr>Cambria Math</vt:lpstr>
      <vt:lpstr>Century Gothic</vt:lpstr>
      <vt:lpstr>Helvetica</vt:lpstr>
      <vt:lpstr>Monotype Sorts</vt:lpstr>
      <vt:lpstr>Museo For Dell</vt:lpstr>
      <vt:lpstr>Times New Roman</vt:lpstr>
      <vt:lpstr>Webdings</vt:lpstr>
      <vt:lpstr>Wingdings</vt:lpstr>
      <vt:lpstr>Office Theme</vt:lpstr>
      <vt:lpstr>1_Office Theme</vt:lpstr>
      <vt:lpstr>3_db-5-grey</vt:lpstr>
      <vt:lpstr>PowerPoint Presentation</vt:lpstr>
      <vt:lpstr>PowerPoint Presentation</vt:lpstr>
      <vt:lpstr>Contents</vt:lpstr>
      <vt:lpstr>PowerPoint Presentation</vt:lpstr>
      <vt:lpstr>Systematic Treatment of NULL</vt:lpstr>
      <vt:lpstr>Codd’s 12 Rules</vt:lpstr>
      <vt:lpstr>Codd’s 12 Rules</vt:lpstr>
      <vt:lpstr>Codd’s 12 Rules</vt:lpstr>
      <vt:lpstr>NULL and Correct Answers</vt:lpstr>
      <vt:lpstr>Back to Our Excellent Question</vt:lpstr>
      <vt:lpstr>Other Questions?</vt:lpstr>
      <vt:lpstr>PowerPoint Presentation</vt:lpstr>
      <vt:lpstr>Worked Example – Top Down</vt:lpstr>
      <vt:lpstr>PowerPoint Presentation</vt:lpstr>
      <vt:lpstr>Bottom-Up: Some Sources of Information</vt:lpstr>
      <vt:lpstr>Meet in the Middle</vt:lpstr>
      <vt:lpstr>PowerPoint Presentation</vt:lpstr>
      <vt:lpstr>Union Operation</vt:lpstr>
      <vt:lpstr>Union Operation (Cont.)</vt:lpstr>
      <vt:lpstr>Set-Intersection Operation</vt:lpstr>
      <vt:lpstr>Set Difference Operation</vt:lpstr>
      <vt:lpstr>Same “arity”</vt:lpstr>
      <vt:lpstr>The Assignment  Operation </vt:lpstr>
      <vt:lpstr>The Rename Operation </vt:lpstr>
      <vt:lpstr>Equivalent Queries</vt:lpstr>
      <vt:lpstr>Equivalent Queries</vt:lpstr>
      <vt:lpstr>PowerPoint Presentation</vt:lpstr>
      <vt:lpstr>Modification of the Database</vt:lpstr>
      <vt:lpstr>Copying Data Examples</vt:lpstr>
      <vt:lpstr>Deletion</vt:lpstr>
      <vt:lpstr>Deletion (Cont.)</vt:lpstr>
      <vt:lpstr>Insertion</vt:lpstr>
      <vt:lpstr>PowerPoint Presentation</vt:lpstr>
      <vt:lpstr>Insertion (Cont.)</vt:lpstr>
      <vt:lpstr>Updates</vt:lpstr>
      <vt:lpstr>Updates (Cont.)</vt:lpstr>
      <vt:lpstr>Case Statement for Conditional Updates</vt:lpstr>
      <vt:lpstr>Updates with Scalar Subqueries</vt:lpstr>
      <vt:lpstr>Summary</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Let’s Do Some Example</vt:lpstr>
      <vt:lpstr>PowerPoint Presentation</vt:lpstr>
      <vt:lpstr>Set Operations</vt:lpstr>
      <vt:lpstr>Set Operations (Cont.)</vt:lpstr>
      <vt:lpstr>Set Operations</vt:lpstr>
      <vt:lpstr>JOIN and UNION – A Final Word</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588</cp:revision>
  <cp:lastPrinted>2021-09-23T10:10:07Z</cp:lastPrinted>
  <dcterms:created xsi:type="dcterms:W3CDTF">2010-04-12T23:12:02Z</dcterms:created>
  <dcterms:modified xsi:type="dcterms:W3CDTF">2021-10-03T17:34:37Z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